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73" r:id="rId23"/>
    <p:sldId id="274" r:id="rId24"/>
    <p:sldId id="275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1%81%D1%81%D0%BB%D0%B5%D0%B4%D0%BE%D0%B2%D0%B0%D1%82%D0%B5%D0%BB%D1%8C_(%D0%B3%D0%B5%D0%BE%D0%B3%D1%80%D0%B0%D1%84%D0%B8%D1%8F)" TargetMode="External"/><Relationship Id="rId3" Type="http://schemas.openxmlformats.org/officeDocument/2006/relationships/hyperlink" Target="https://ru.wikipedia.org/wiki/1813_%D0%B3%D0%BE%D0%B4" TargetMode="External"/><Relationship Id="rId7" Type="http://schemas.openxmlformats.org/officeDocument/2006/relationships/hyperlink" Target="https://ru.wikipedia.org/wiki/%D0%9C%D0%B8%D1%81%D1%81%D0%B8%D0%BE%D0%BD%D0%B5%D1%80" TargetMode="External"/><Relationship Id="rId2" Type="http://schemas.openxmlformats.org/officeDocument/2006/relationships/hyperlink" Target="https://ru.wikipedia.org/wiki/19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E%D1%82%D0%BB%D0%B0%D0%BD%D0%B4%D0%B8%D1%8F" TargetMode="External"/><Relationship Id="rId11" Type="http://schemas.openxmlformats.org/officeDocument/2006/relationships/slide" Target="slide16.xml"/><Relationship Id="rId5" Type="http://schemas.openxmlformats.org/officeDocument/2006/relationships/hyperlink" Target="https://ru.wikipedia.org/wiki/1873_%D0%B3%D0%BE%D0%B4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ru.wikipedia.org/wiki/1_%D0%BC%D0%B0%D1%8F" TargetMode="External"/><Relationship Id="rId9" Type="http://schemas.openxmlformats.org/officeDocument/2006/relationships/hyperlink" Target="https://ru.wikipedia.org/wiki/%D0%90%D1%84%D1%80%D0%B8%D0%BA%D0%B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820472" cy="151216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Интеллектуальная игра по географии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</a:rPr>
              <a:t>Эрудит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589240"/>
            <a:ext cx="5949142" cy="86142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Автор: Алексеева Мария Егоровна, учитель географии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18045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«Ары-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Толонская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основная общеобразовательная школа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им.А.С.Сыромятниковой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7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1412776"/>
            <a:ext cx="7116763" cy="3073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rgbClr val="FF0000"/>
                </a:solidFill>
              </a:rPr>
              <a:t> 7  класс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hlinkClick r:id="rId2" action="ppaction://hlinksldjump"/>
              </a:rPr>
              <a:t>Задание 1</a:t>
            </a:r>
            <a:br>
              <a:rPr lang="ru-RU" sz="4000" dirty="0" smtClean="0">
                <a:solidFill>
                  <a:srgbClr val="FF0000"/>
                </a:solidFill>
                <a:hlinkClick r:id="rId2" action="ppaction://hlinksldjump"/>
              </a:rPr>
            </a:br>
            <a:r>
              <a:rPr lang="ru-RU" sz="4000" dirty="0" smtClean="0">
                <a:solidFill>
                  <a:srgbClr val="FF0000"/>
                </a:solidFill>
                <a:hlinkClick r:id="rId3" action="ppaction://hlinksldjump"/>
              </a:rPr>
              <a:t>Задание 2</a:t>
            </a:r>
            <a:br>
              <a:rPr lang="ru-RU" sz="4000" dirty="0" smtClean="0">
                <a:solidFill>
                  <a:srgbClr val="FF0000"/>
                </a:solidFill>
                <a:hlinkClick r:id="rId3" action="ppaction://hlinksldjump"/>
              </a:rPr>
            </a:br>
            <a:r>
              <a:rPr lang="ru-RU" sz="4000" dirty="0" smtClean="0">
                <a:solidFill>
                  <a:srgbClr val="FF0000"/>
                </a:solidFill>
                <a:hlinkClick r:id="rId4" action="ppaction://hlinksldjump"/>
              </a:rPr>
              <a:t>Задание 3</a:t>
            </a:r>
            <a:br>
              <a:rPr lang="ru-RU" sz="4000" dirty="0" smtClean="0">
                <a:solidFill>
                  <a:srgbClr val="FF0000"/>
                </a:solidFill>
                <a:hlinkClick r:id="rId4" action="ppaction://hlinksldjump"/>
              </a:rPr>
            </a:br>
            <a:r>
              <a:rPr lang="ru-RU" sz="4000" dirty="0" smtClean="0">
                <a:solidFill>
                  <a:srgbClr val="FF0000"/>
                </a:solidFill>
                <a:hlinkClick r:id="rId5" action="ppaction://hlinksldjump"/>
              </a:rPr>
              <a:t>Задание 4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hlinkClick r:id="rId6" action="ppaction://hlinksldjump"/>
              </a:rPr>
              <a:t>Задание 5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880573" y="5805264"/>
            <a:ext cx="2520280" cy="9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7" action="ppaction://hlinksldjump"/>
              </a:rPr>
              <a:t>Назад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6320" r="20811" b="3439"/>
          <a:stretch>
            <a:fillRect/>
          </a:stretch>
        </p:blipFill>
        <p:spPr bwMode="auto">
          <a:xfrm>
            <a:off x="1331640" y="1124744"/>
            <a:ext cx="6728420" cy="46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58863" y="338138"/>
            <a:ext cx="8085137" cy="930275"/>
          </a:xfrm>
        </p:spPr>
        <p:txBody>
          <a:bodyPr/>
          <a:lstStyle/>
          <a:p>
            <a:pPr algn="ctr"/>
            <a:r>
              <a:rPr lang="ru-RU" sz="2000" i="1" dirty="0" smtClean="0"/>
              <a:t>(4 балла)</a:t>
            </a:r>
            <a:r>
              <a:rPr lang="ru-RU" sz="2000" dirty="0" smtClean="0"/>
              <a:t> </a:t>
            </a:r>
            <a:r>
              <a:rPr lang="ru-RU" sz="2000" b="1" dirty="0"/>
              <a:t>Расположите в правильной последовательности, соблюдая логическую связь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74158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</a:t>
            </a:r>
            <a:r>
              <a:rPr lang="ru-RU" b="1" dirty="0"/>
              <a:t>г) 2341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580112" y="5741587"/>
            <a:ext cx="3024336" cy="11164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Назад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4671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281102"/>
            <a:ext cx="37719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5336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6737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algn="just"/>
            <a:r>
              <a:rPr lang="ru-RU" sz="2000" b="1" dirty="0" smtClean="0"/>
              <a:t>(2 балла) Установи </a:t>
            </a:r>
            <a:r>
              <a:rPr lang="ru-RU" sz="2000" b="1" dirty="0"/>
              <a:t>соответствие между столицами стран Европы и их </a:t>
            </a:r>
            <a:r>
              <a:rPr lang="ru-RU" sz="2000" b="1" dirty="0" smtClean="0"/>
              <a:t>достопримечательностями: </a:t>
            </a:r>
            <a:r>
              <a:rPr lang="ru-RU" sz="2000" b="1" dirty="0" smtClean="0">
                <a:solidFill>
                  <a:srgbClr val="FF0000"/>
                </a:solidFill>
              </a:rPr>
              <a:t>1) Париж 2) Берлин 3) Лондон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en-US" sz="2000" b="1" dirty="0"/>
          </a:p>
          <a:p>
            <a:r>
              <a:rPr lang="ru-RU" sz="2000" b="1" dirty="0"/>
              <a:t>	</a:t>
            </a:r>
          </a:p>
          <a:p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6535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4664993"/>
            <a:ext cx="77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75956" y="58025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809179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1–В</a:t>
            </a:r>
            <a:r>
              <a:rPr lang="ru-RU" b="1" dirty="0"/>
              <a:t>, 2–Б, 3–А </a:t>
            </a:r>
            <a:r>
              <a:rPr lang="ru-RU" dirty="0"/>
              <a:t>	</a:t>
            </a:r>
          </a:p>
          <a:p>
            <a:endParaRPr lang="en-US" dirty="0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6037287" y="5448961"/>
            <a:ext cx="2736304" cy="11141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Назад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8550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ru-RU" b="1" dirty="0" smtClean="0"/>
              <a:t>( 3 балла) Какой </a:t>
            </a:r>
            <a:r>
              <a:rPr lang="ru-RU" b="1" dirty="0"/>
              <a:t>цифрой на контурной карте обозначена 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самая </a:t>
            </a:r>
            <a:r>
              <a:rPr lang="ru-RU" b="1" dirty="0"/>
              <a:t>полноводная река материка? 	</a:t>
            </a:r>
          </a:p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2</a:t>
            </a:r>
            <a:endParaRPr lang="en-US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041179" y="5845914"/>
            <a:ext cx="2736304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Назад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1" y="1124744"/>
            <a:ext cx="8136904" cy="48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(</a:t>
            </a:r>
            <a:r>
              <a:rPr lang="ru-RU" i="1" dirty="0"/>
              <a:t>5</a:t>
            </a:r>
            <a:r>
              <a:rPr lang="ru-RU" i="1" dirty="0" smtClean="0"/>
              <a:t> </a:t>
            </a:r>
            <a:r>
              <a:rPr lang="ru-RU" i="1" dirty="0"/>
              <a:t>баллов) </a:t>
            </a:r>
            <a:r>
              <a:rPr lang="ru-RU" b="1" dirty="0"/>
              <a:t>Разгадайте </a:t>
            </a:r>
            <a:r>
              <a:rPr lang="ru-RU" b="1" dirty="0" err="1"/>
              <a:t>филворд</a:t>
            </a:r>
            <a:r>
              <a:rPr lang="ru-RU" b="1" dirty="0"/>
              <a:t> «Горы Евразии», подсчитайте горы, которые находятся на территории </a:t>
            </a:r>
            <a:r>
              <a:rPr lang="ru-RU" b="1" dirty="0">
                <a:solidFill>
                  <a:srgbClr val="FF0000"/>
                </a:solidFill>
              </a:rPr>
              <a:t>Азии</a:t>
            </a:r>
            <a:r>
              <a:rPr lang="ru-RU" b="1" dirty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4 </a:t>
            </a:r>
            <a:endParaRPr lang="en-US" b="1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5796136" y="5902833"/>
            <a:ext cx="2808312" cy="1080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Назад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6221"/>
            <a:ext cx="827437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4772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(1 </a:t>
            </a:r>
            <a:r>
              <a:rPr lang="ru-RU" i="1" dirty="0"/>
              <a:t>балла) </a:t>
            </a:r>
            <a:r>
              <a:rPr lang="ru-RU" b="1" dirty="0"/>
              <a:t>Выберите, о каком климатическом поясе идёт речь.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0777" y="4948560"/>
            <a:ext cx="841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а) экваториальный		</a:t>
            </a:r>
            <a:r>
              <a:rPr lang="ru-RU" b="1" dirty="0" smtClean="0">
                <a:solidFill>
                  <a:srgbClr val="FF0000"/>
                </a:solidFill>
              </a:rPr>
              <a:t>      б</a:t>
            </a:r>
            <a:r>
              <a:rPr lang="ru-RU" b="1" dirty="0">
                <a:solidFill>
                  <a:srgbClr val="FF0000"/>
                </a:solidFill>
              </a:rPr>
              <a:t>) субэкваториальный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в) тропический			г) субтропический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Б</a:t>
            </a:r>
            <a:endParaRPr lang="en-US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436096" y="5949280"/>
            <a:ext cx="3168352" cy="9087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Назад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62785"/>
            <a:ext cx="7740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6 класс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hlinkClick r:id="rId2" action="ppaction://hlinksldjump"/>
              </a:rPr>
              <a:t>Задание 1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hlinkClick r:id="rId3" action="ppaction://hlinksldjump"/>
              </a:rPr>
              <a:t>Задание 2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hlinkClick r:id="rId4" action="ppaction://hlinksldjump"/>
              </a:rPr>
              <a:t>Задание 3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hlinkClick r:id="rId5" action="ppaction://hlinksldjump"/>
              </a:rPr>
              <a:t>Задание 4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hlinkClick r:id="rId6" action="ppaction://hlinksldjump"/>
              </a:rPr>
              <a:t>Задание 5</a:t>
            </a:r>
            <a:endParaRPr lang="en-US" sz="32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5724128" y="5661248"/>
            <a:ext cx="3024336" cy="1080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7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51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07" y="768534"/>
            <a:ext cx="6740028" cy="4329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-24340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 </a:t>
            </a:r>
          </a:p>
          <a:p>
            <a:pPr algn="just"/>
            <a:r>
              <a:rPr lang="ru-RU" b="1" dirty="0" smtClean="0"/>
              <a:t>(2 балла) Определи </a:t>
            </a:r>
            <a:r>
              <a:rPr lang="ru-RU" b="1" dirty="0"/>
              <a:t>относительную высоту </a:t>
            </a:r>
            <a:r>
              <a:rPr lang="ru-RU" b="1" dirty="0" smtClean="0"/>
              <a:t> географического </a:t>
            </a:r>
            <a:r>
              <a:rPr lang="ru-RU" b="1" dirty="0"/>
              <a:t>объекта. </a:t>
            </a:r>
            <a:r>
              <a:rPr lang="ru-RU" dirty="0"/>
              <a:t>	</a:t>
            </a:r>
          </a:p>
          <a:p>
            <a:pPr algn="just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8691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ru-RU" dirty="0"/>
              <a:t> </a:t>
            </a:r>
            <a:r>
              <a:rPr lang="ru-RU" dirty="0" smtClean="0"/>
              <a:t>1) </a:t>
            </a:r>
            <a:r>
              <a:rPr lang="ru-RU" b="1" dirty="0" smtClean="0"/>
              <a:t>100 </a:t>
            </a:r>
            <a:r>
              <a:rPr lang="ru-RU" b="1" dirty="0"/>
              <a:t>м </a:t>
            </a:r>
            <a:r>
              <a:rPr lang="ru-RU" dirty="0"/>
              <a:t>		</a:t>
            </a:r>
            <a:r>
              <a:rPr lang="ru-RU" dirty="0" smtClean="0"/>
              <a:t>2) </a:t>
            </a:r>
            <a:r>
              <a:rPr lang="ru-RU" b="1" dirty="0" smtClean="0"/>
              <a:t>150 </a:t>
            </a:r>
            <a:r>
              <a:rPr lang="ru-RU" b="1" dirty="0"/>
              <a:t>м </a:t>
            </a:r>
            <a:r>
              <a:rPr lang="ru-RU" dirty="0"/>
              <a:t>	</a:t>
            </a:r>
            <a:r>
              <a:rPr lang="ru-RU" b="1" dirty="0" smtClean="0"/>
              <a:t> </a:t>
            </a:r>
            <a:r>
              <a:rPr lang="ru-RU" dirty="0"/>
              <a:t>	</a:t>
            </a:r>
            <a:r>
              <a:rPr lang="ru-RU" dirty="0" smtClean="0"/>
              <a:t>3) </a:t>
            </a:r>
            <a:r>
              <a:rPr lang="ru-RU" b="1" dirty="0" smtClean="0"/>
              <a:t>200 </a:t>
            </a:r>
            <a:r>
              <a:rPr lang="ru-RU" b="1" dirty="0"/>
              <a:t>м </a:t>
            </a:r>
            <a:r>
              <a:rPr lang="ru-RU" dirty="0"/>
              <a:t>	</a:t>
            </a:r>
          </a:p>
          <a:p>
            <a:endParaRPr lang="en-US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156175" y="5814760"/>
            <a:ext cx="2142759" cy="8768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Назад</a:t>
            </a:r>
            <a:r>
              <a:rPr lang="ru-RU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05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" y="1089662"/>
            <a:ext cx="2960115" cy="332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2330"/>
            <a:ext cx="2794404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46631"/>
            <a:ext cx="2483885" cy="234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460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( 3 балла) Установи </a:t>
            </a:r>
            <a:r>
              <a:rPr lang="ru-RU" b="1" dirty="0"/>
              <a:t>соответствие между материками и их высочайшими вершинами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9458" y="447072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53802" y="4413477"/>
            <a:ext cx="45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40770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5013176"/>
            <a:ext cx="846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А) г. </a:t>
            </a:r>
            <a:r>
              <a:rPr lang="ru-RU" b="1" dirty="0" err="1">
                <a:solidFill>
                  <a:srgbClr val="FF0000"/>
                </a:solidFill>
              </a:rPr>
              <a:t>Аконкагуа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Б</a:t>
            </a:r>
            <a:r>
              <a:rPr lang="ru-RU" b="1" dirty="0">
                <a:solidFill>
                  <a:srgbClr val="FF0000"/>
                </a:solidFill>
              </a:rPr>
              <a:t>) г. Косцюшко </a:t>
            </a:r>
            <a:r>
              <a:rPr lang="ru-RU" b="1" dirty="0" smtClean="0">
                <a:solidFill>
                  <a:srgbClr val="FF0000"/>
                </a:solidFill>
              </a:rPr>
              <a:t>       В</a:t>
            </a:r>
            <a:r>
              <a:rPr lang="ru-RU" b="1" dirty="0">
                <a:solidFill>
                  <a:srgbClr val="FF0000"/>
                </a:solidFill>
              </a:rPr>
              <a:t>) г. Мак-Кинли 	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65950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b="1" dirty="0"/>
              <a:t>1–В, 2–А, 3–Б </a:t>
            </a:r>
            <a:r>
              <a:rPr lang="ru-RU" dirty="0"/>
              <a:t>	</a:t>
            </a:r>
          </a:p>
          <a:p>
            <a:endParaRPr lang="en-US" dirty="0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6012160" y="5805264"/>
            <a:ext cx="2232248" cy="7775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5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74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(4 балла) </a:t>
            </a:r>
            <a:r>
              <a:rPr lang="ru-RU" sz="2200" b="1" dirty="0" smtClean="0">
                <a:solidFill>
                  <a:srgbClr val="7030A0"/>
                </a:solidFill>
              </a:rPr>
              <a:t>И</a:t>
            </a:r>
            <a:r>
              <a:rPr lang="ru-RU" sz="2200" b="1" dirty="0" smtClean="0">
                <a:solidFill>
                  <a:srgbClr val="7030A0"/>
                </a:solidFill>
                <a:effectLst/>
              </a:rPr>
              <a:t>звестный </a:t>
            </a:r>
            <a:r>
              <a:rPr lang="ru-RU" sz="2200" b="1" dirty="0">
                <a:solidFill>
                  <a:srgbClr val="7030A0"/>
                </a:solidFill>
                <a:effectLst/>
              </a:rPr>
              <a:t>голландский мореплаватель и исследователь Тихого океана. Открыл Новую Зеландию, острова Тонга и Фиджи. Его именем назван остров </a:t>
            </a:r>
            <a:r>
              <a:rPr lang="ru-RU" sz="22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200" b="1" dirty="0">
                <a:solidFill>
                  <a:srgbClr val="7030A0"/>
                </a:solidFill>
                <a:effectLst/>
              </a:rPr>
              <a:t>на юго-востоке от Австралии 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28" y="5559821"/>
            <a:ext cx="8686800" cy="6349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Абель Тасман родился в 1603 году в Голландии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392488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660232" y="5979992"/>
            <a:ext cx="1872208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261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015533" y="4725144"/>
            <a:ext cx="3024336" cy="1368152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География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7 класс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536" y="2400709"/>
            <a:ext cx="2304256" cy="151216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hlinkClick r:id="rId3" action="ppaction://hlinksldjump"/>
              </a:rPr>
              <a:t>География 5 класс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6300192" y="2472717"/>
            <a:ext cx="2736304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hlinkClick r:id="rId4" action="ppaction://hlinksldjump"/>
              </a:rPr>
              <a:t>География 6 класс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3419872" y="332656"/>
            <a:ext cx="2376264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5" action="ppaction://hlinksldjump"/>
              </a:rPr>
              <a:t>География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hlinkClick r:id="rId5" action="ppaction://hlinksldjump"/>
              </a:rPr>
              <a:t>8 класс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87" y="1814555"/>
            <a:ext cx="3750421" cy="257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5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915272" cy="246774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(1 балл) Исследовал труднодоступные районы Африки, открыл водопад </a:t>
            </a:r>
            <a:r>
              <a:rPr lang="ru-RU" sz="2800" b="1" dirty="0">
                <a:solidFill>
                  <a:srgbClr val="7030A0"/>
                </a:solidFill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</a:rPr>
              <a:t>иктория.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085184"/>
            <a:ext cx="8686800" cy="994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b="1" dirty="0"/>
              <a:t>Дави́д Ливингсто́н</a:t>
            </a:r>
            <a:r>
              <a:rPr lang="vi-VN" dirty="0"/>
              <a:t> </a:t>
            </a:r>
            <a:r>
              <a:rPr lang="vi-VN" dirty="0" smtClean="0"/>
              <a:t>(</a:t>
            </a:r>
            <a:r>
              <a:rPr lang="en-US" dirty="0" smtClean="0">
                <a:hlinkClick r:id="rId2" tooltip="19 марта"/>
              </a:rPr>
              <a:t>19</a:t>
            </a:r>
            <a:r>
              <a:rPr lang="en-US" dirty="0">
                <a:hlinkClick r:id="rId2" tooltip="19 марта"/>
              </a:rPr>
              <a:t> </a:t>
            </a:r>
            <a:r>
              <a:rPr lang="vi-VN" dirty="0">
                <a:hlinkClick r:id="rId2" tooltip="19 марта"/>
              </a:rPr>
              <a:t>марта</a:t>
            </a:r>
            <a:r>
              <a:rPr lang="vi-VN" dirty="0"/>
              <a:t> </a:t>
            </a:r>
            <a:r>
              <a:rPr lang="vi-VN" dirty="0" smtClean="0">
                <a:hlinkClick r:id="rId3" tooltip="1813 год"/>
              </a:rPr>
              <a:t>1813</a:t>
            </a:r>
            <a:r>
              <a:rPr lang="ru-RU" dirty="0"/>
              <a:t> </a:t>
            </a:r>
            <a:r>
              <a:rPr lang="en-US" dirty="0"/>
              <a:t> — </a:t>
            </a:r>
            <a:r>
              <a:rPr lang="en-US" dirty="0">
                <a:hlinkClick r:id="rId4" tooltip="1 мая"/>
              </a:rPr>
              <a:t>1 </a:t>
            </a:r>
            <a:r>
              <a:rPr lang="vi-VN" dirty="0">
                <a:hlinkClick r:id="rId4" tooltip="1 мая"/>
              </a:rPr>
              <a:t>мая</a:t>
            </a:r>
            <a:r>
              <a:rPr lang="vi-VN" dirty="0"/>
              <a:t> </a:t>
            </a:r>
            <a:r>
              <a:rPr lang="vi-VN" dirty="0" smtClean="0">
                <a:hlinkClick r:id="rId5" tooltip="1873 год"/>
              </a:rPr>
              <a:t>1873</a:t>
            </a:r>
            <a:r>
              <a:rPr lang="vi-VN" dirty="0" smtClean="0"/>
              <a:t>)</a:t>
            </a:r>
            <a:r>
              <a:rPr lang="vi-VN" dirty="0"/>
              <a:t> — </a:t>
            </a:r>
            <a:r>
              <a:rPr lang="vi-VN" dirty="0">
                <a:hlinkClick r:id="rId6" tooltip="Шотландия"/>
              </a:rPr>
              <a:t>шотландский</a:t>
            </a:r>
            <a:r>
              <a:rPr lang="vi-VN" dirty="0"/>
              <a:t> </a:t>
            </a:r>
            <a:r>
              <a:rPr lang="vi-VN" dirty="0">
                <a:hlinkClick r:id="rId7" tooltip="Миссионер"/>
              </a:rPr>
              <a:t>миссионер</a:t>
            </a:r>
            <a:r>
              <a:rPr lang="vi-VN" dirty="0"/>
              <a:t>, выдающийся </a:t>
            </a:r>
            <a:r>
              <a:rPr lang="vi-VN" dirty="0">
                <a:hlinkClick r:id="rId8" tooltip="Исследователь (география)"/>
              </a:rPr>
              <a:t>исследователь</a:t>
            </a:r>
            <a:r>
              <a:rPr lang="vi-VN" dirty="0"/>
              <a:t> </a:t>
            </a:r>
            <a:r>
              <a:rPr lang="vi-VN" dirty="0">
                <a:hlinkClick r:id="rId9" tooltip="Африка"/>
              </a:rPr>
              <a:t>Африки</a:t>
            </a:r>
            <a:r>
              <a:rPr lang="vi-VN" dirty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6"/>
            <a:ext cx="3384376" cy="5076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228184" y="5877272"/>
            <a:ext cx="2160240" cy="7647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11" action="ppaction://hlinksldjump"/>
              </a:rPr>
              <a:t>Назад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76250"/>
            <a:ext cx="8240464" cy="1152525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(5 баллов) Какой остров нашей страны лежит на трех полушариях?</a:t>
            </a:r>
            <a:endParaRPr lang="en-US" sz="2800" b="1" dirty="0"/>
          </a:p>
        </p:txBody>
      </p:sp>
      <p:pic>
        <p:nvPicPr>
          <p:cNvPr id="1026" name="Picture 2" descr="http://media5.picsearch.com/is?KUrW3DX-lfJkuIskzmbgsxtHE_8vUqLeC5Wp16j4m2w&amp;height=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54" y="1844824"/>
            <a:ext cx="44995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95536" y="4581128"/>
            <a:ext cx="3888432" cy="1656184"/>
          </a:xfrm>
          <a:prstGeom prst="cloudCallou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Подсказка (минус 1 балл)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50851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</a:t>
            </a:r>
            <a:r>
              <a:rPr lang="ru-RU" b="1" dirty="0"/>
              <a:t>о</a:t>
            </a:r>
            <a:r>
              <a:rPr lang="ru-RU" b="1" dirty="0" smtClean="0"/>
              <a:t>стров Врангеля</a:t>
            </a:r>
            <a:endParaRPr lang="en-US" b="1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5724128" y="5589240"/>
            <a:ext cx="3024336" cy="9807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4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0053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dia2.picsearch.com/is?pnfGsk-WKtnMVEOa7-FS1ofUYmPnnCcNtigv8qtT7Og&amp;height=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2" y="836712"/>
            <a:ext cx="7095814" cy="51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711761" y="5360374"/>
            <a:ext cx="2592288" cy="11606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36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052736"/>
            <a:ext cx="80648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8-9 класс</a:t>
            </a:r>
          </a:p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hlinkClick r:id="rId2" action="ppaction://hlinksldjump"/>
              </a:rPr>
              <a:t>Задание 1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Задание 2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Задание 3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FF0000"/>
                </a:solidFill>
                <a:hlinkClick r:id="rId5" action="ppaction://hlinksldjump"/>
              </a:rPr>
              <a:t>Задание 4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FF0000"/>
                </a:solidFill>
                <a:hlinkClick r:id="rId6" action="ppaction://hlinksldjump"/>
              </a:rPr>
              <a:t>Задание 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652120" y="5589240"/>
            <a:ext cx="2808312" cy="12687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7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53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" y="980728"/>
            <a:ext cx="9075668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9650" y="3375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из перечисленных городов, показанных на карте, находится в зоне действия антициклона?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 балла) </a:t>
            </a:r>
            <a:r>
              <a:rPr lang="x-none" b="1" smtClean="0"/>
              <a:t>Какой </a:t>
            </a:r>
            <a:r>
              <a:rPr lang="x-none" b="1"/>
              <a:t>из перечисленных городов, показанных на карте, находится в зоне действия антициклона?   </a:t>
            </a:r>
            <a:endParaRPr lang="ru-RU" b="1" dirty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44771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Омск                                      Якутск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Дудинка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Салехард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Якутск</a:t>
            </a:r>
            <a:endParaRPr lang="en-US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778388" y="5841642"/>
            <a:ext cx="2376264" cy="93535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76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92688" cy="464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 балла) </a:t>
            </a:r>
            <a:r>
              <a:rPr lang="x-none" b="1" smtClean="0"/>
              <a:t>Схема </a:t>
            </a:r>
            <a:r>
              <a:rPr lang="x-none" b="1"/>
              <a:t>какого атмосферного явления изображена на рисунке?</a:t>
            </a:r>
            <a:endParaRPr lang="ru-RU" b="1" dirty="0"/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Циклон</a:t>
            </a:r>
            <a:endParaRPr lang="en-US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786505" y="5679586"/>
            <a:ext cx="2448272" cy="9087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8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24232"/>
              </p:ext>
            </p:extLst>
          </p:nvPr>
        </p:nvGraphicFramePr>
        <p:xfrm>
          <a:off x="107504" y="908718"/>
          <a:ext cx="9036496" cy="4248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6496"/>
              </a:tblGrid>
              <a:tr h="858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А)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x-none" sz="2000" b="1" smtClean="0">
                          <a:solidFill>
                            <a:srgbClr val="0070C0"/>
                          </a:solidFill>
                          <a:effectLst/>
                        </a:rPr>
                        <a:t>Чем </a:t>
                      </a:r>
                      <a:r>
                        <a:rPr lang="x-none" sz="2000" b="1">
                          <a:solidFill>
                            <a:srgbClr val="0070C0"/>
                          </a:solidFill>
                          <a:effectLst/>
                        </a:rPr>
                        <a:t>ближе к экватору, тем меньше угол падения солнечных лучей.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241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Б) </a:t>
                      </a:r>
                      <a:r>
                        <a:rPr lang="x-none" sz="2000" b="1" smtClean="0">
                          <a:solidFill>
                            <a:srgbClr val="0070C0"/>
                          </a:solidFill>
                          <a:effectLst/>
                        </a:rPr>
                        <a:t>В </a:t>
                      </a:r>
                      <a:r>
                        <a:rPr lang="x-none" sz="2000" b="1">
                          <a:solidFill>
                            <a:srgbClr val="0070C0"/>
                          </a:solidFill>
                          <a:effectLst/>
                        </a:rPr>
                        <a:t>нижних слоях тропосферы до высоты 1 км давление возрастает на 1 мм рт. ст. на каждые 10 м высоты.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858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В) </a:t>
                      </a:r>
                      <a:r>
                        <a:rPr lang="x-none" sz="2000" b="1" smtClean="0">
                          <a:solidFill>
                            <a:srgbClr val="0070C0"/>
                          </a:solidFill>
                          <a:effectLst/>
                        </a:rPr>
                        <a:t>Господствующими </a:t>
                      </a:r>
                      <a:r>
                        <a:rPr lang="x-none" sz="2000" b="1">
                          <a:solidFill>
                            <a:srgbClr val="0070C0"/>
                          </a:solidFill>
                          <a:effectLst/>
                        </a:rPr>
                        <a:t>ветрами в тропиках являются пассаты.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290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Г) </a:t>
                      </a:r>
                      <a:r>
                        <a:rPr lang="x-none" sz="2000" b="1" smtClean="0">
                          <a:solidFill>
                            <a:srgbClr val="0070C0"/>
                          </a:solidFill>
                          <a:effectLst/>
                        </a:rPr>
                        <a:t>На </a:t>
                      </a:r>
                      <a:r>
                        <a:rPr lang="x-none" sz="2000" b="1">
                          <a:solidFill>
                            <a:srgbClr val="0070C0"/>
                          </a:solidFill>
                          <a:effectLst/>
                        </a:rPr>
                        <a:t>прибрежных территориях при других одинаковых условиях лето теплее, а зима прохладнее, чем во внутриконтинентальных районах.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4046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 баллов)  </a:t>
            </a:r>
            <a:r>
              <a:rPr lang="x-none" b="1" smtClean="0"/>
              <a:t>Какое </a:t>
            </a:r>
            <a:r>
              <a:rPr lang="x-none" b="1"/>
              <a:t>из следующих утверждений верно?</a:t>
            </a:r>
            <a:endParaRPr lang="ru-RU" b="1" dirty="0"/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5892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b="1" dirty="0" smtClean="0"/>
              <a:t>В</a:t>
            </a:r>
            <a:endParaRPr lang="en-US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436096" y="5589240"/>
            <a:ext cx="2520280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43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00" y="90872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(3 баллов) </a:t>
            </a:r>
            <a:r>
              <a:rPr lang="x-none" sz="2400" b="1" smtClean="0">
                <a:solidFill>
                  <a:srgbClr val="002060"/>
                </a:solidFill>
              </a:rPr>
              <a:t>Самолет </a:t>
            </a:r>
            <a:r>
              <a:rPr lang="x-none" sz="2400" b="1">
                <a:solidFill>
                  <a:srgbClr val="002060"/>
                </a:solidFill>
              </a:rPr>
              <a:t>вылетел из </a:t>
            </a:r>
            <a:r>
              <a:rPr lang="x-none" sz="2400" b="1" smtClean="0">
                <a:solidFill>
                  <a:srgbClr val="002060"/>
                </a:solidFill>
              </a:rPr>
              <a:t>Москвы</a:t>
            </a:r>
            <a:r>
              <a:rPr lang="ru-RU" sz="2400" b="1" dirty="0" smtClean="0">
                <a:solidFill>
                  <a:srgbClr val="002060"/>
                </a:solidFill>
              </a:rPr>
              <a:t> (2 часовая зона) </a:t>
            </a:r>
            <a:r>
              <a:rPr lang="x-none" sz="2400" b="1" smtClean="0">
                <a:solidFill>
                  <a:srgbClr val="002060"/>
                </a:solidFill>
              </a:rPr>
              <a:t> </a:t>
            </a:r>
            <a:r>
              <a:rPr lang="x-none" sz="2400" b="1">
                <a:solidFill>
                  <a:srgbClr val="002060"/>
                </a:solidFill>
              </a:rPr>
              <a:t>в Магадан (9 часовая зона) в 1 час ночи. Из Москвы до Магадана лететь 10 часов. Сколько времени будет в Магадане, когда самолет приземлится?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18 час. </a:t>
            </a:r>
            <a:endParaRPr lang="en-US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580112" y="5197842"/>
            <a:ext cx="2448272" cy="9674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8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(1 балл) </a:t>
            </a:r>
            <a:r>
              <a:rPr lang="x-none" b="1" smtClean="0"/>
              <a:t>Крайней </a:t>
            </a:r>
            <a:r>
              <a:rPr lang="x-none" b="1"/>
              <a:t>северной материковой точкой России является мыс:  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6157"/>
              </p:ext>
            </p:extLst>
          </p:nvPr>
        </p:nvGraphicFramePr>
        <p:xfrm>
          <a:off x="539552" y="1556792"/>
          <a:ext cx="7738814" cy="2246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8814"/>
              </a:tblGrid>
              <a:tr h="561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400" b="1">
                          <a:solidFill>
                            <a:srgbClr val="002060"/>
                          </a:solidFill>
                          <a:effectLst/>
                        </a:rPr>
                        <a:t>Канин Нос 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561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400" b="1">
                          <a:solidFill>
                            <a:srgbClr val="002060"/>
                          </a:solidFill>
                          <a:effectLst/>
                        </a:rPr>
                        <a:t>Челюскин 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561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400" b="1">
                          <a:solidFill>
                            <a:srgbClr val="002060"/>
                          </a:solidFill>
                          <a:effectLst/>
                        </a:rPr>
                        <a:t>Флигели 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561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400" b="1">
                          <a:solidFill>
                            <a:srgbClr val="002060"/>
                          </a:solidFill>
                          <a:effectLst/>
                        </a:rPr>
                        <a:t>Дежнева 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50851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м.Челюскин</a:t>
            </a:r>
            <a:endParaRPr lang="en-US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148064" y="5269850"/>
            <a:ext cx="2592288" cy="9674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" action="ppaction://hlinksldjump"/>
              </a:rPr>
              <a:t>Назад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05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5" y="548681"/>
            <a:ext cx="9036496" cy="568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hlinkClick r:id="rId2" action="ppaction://hlinksldjump"/>
              </a:rPr>
              <a:t>Задание </a:t>
            </a:r>
            <a:r>
              <a:rPr lang="ru-RU" sz="4400" b="1" dirty="0" smtClean="0">
                <a:solidFill>
                  <a:srgbClr val="FF0000"/>
                </a:solidFill>
                <a:hlinkClick r:id="rId2" action="ppaction://hlinksldjump"/>
              </a:rPr>
              <a:t>1</a:t>
            </a:r>
            <a:endParaRPr lang="ru-RU" sz="4400" b="1" dirty="0" smtClean="0">
              <a:solidFill>
                <a:srgbClr val="FF000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hlinkClick r:id="rId4" action="ppaction://hlinksldjump"/>
              </a:rPr>
              <a:t>Задание 2</a:t>
            </a:r>
            <a:endParaRPr lang="ru-RU" sz="4400" b="1" dirty="0" smtClean="0">
              <a:solidFill>
                <a:srgbClr val="FF000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hlinkClick r:id="rId5" action="ppaction://hlinksldjump"/>
              </a:rPr>
              <a:t>З</a:t>
            </a:r>
            <a:r>
              <a:rPr lang="ru-RU" sz="4400" b="1" dirty="0" smtClean="0">
                <a:solidFill>
                  <a:srgbClr val="FF0000"/>
                </a:solidFill>
                <a:hlinkClick r:id="rId5" action="ppaction://hlinksldjump"/>
              </a:rPr>
              <a:t>адание 3</a:t>
            </a:r>
            <a:endParaRPr lang="ru-RU" sz="4400" b="1" dirty="0" smtClean="0">
              <a:solidFill>
                <a:srgbClr val="FF000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hlinkClick r:id="rId6" action="ppaction://hlinksldjump"/>
              </a:rPr>
              <a:t>Задание 4</a:t>
            </a:r>
            <a:endParaRPr lang="ru-RU" sz="4400" b="1" dirty="0" smtClean="0">
              <a:solidFill>
                <a:srgbClr val="FF000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hlinkClick r:id="rId7" action="ppaction://hlinksldjump"/>
              </a:rPr>
              <a:t>Задание 5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580112" y="5445224"/>
            <a:ext cx="3024336" cy="14127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Обратно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(1 балл)</a:t>
            </a:r>
            <a:r>
              <a:rPr lang="ru-RU" b="1" dirty="0" smtClean="0"/>
              <a:t> </a:t>
            </a:r>
            <a:r>
              <a:rPr lang="ru-RU" b="1" dirty="0"/>
              <a:t>Разгадайте ребус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035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156176" y="5229200"/>
            <a:ext cx="2304256" cy="1080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НАЗАД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5811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Вселенная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280920" cy="936104"/>
          </a:xfrm>
        </p:spPr>
        <p:txBody>
          <a:bodyPr/>
          <a:lstStyle/>
          <a:p>
            <a:pPr algn="just"/>
            <a:r>
              <a:rPr lang="ru-RU" sz="2000" i="1" dirty="0"/>
              <a:t>(2 балла) </a:t>
            </a:r>
            <a:r>
              <a:rPr lang="ru-RU" sz="2000" b="1" dirty="0"/>
              <a:t>Выберите из представленных изображений земной поверхности географическую карту.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5976664" cy="427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б</a:t>
            </a:r>
            <a:endParaRPr lang="en-US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364088" y="5805264"/>
            <a:ext cx="3024336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НАЗАД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7"/>
            <a:ext cx="8208912" cy="1267544"/>
          </a:xfrm>
        </p:spPr>
        <p:txBody>
          <a:bodyPr/>
          <a:lstStyle/>
          <a:p>
            <a:pPr algn="just"/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 </a:t>
            </a:r>
            <a:br>
              <a:rPr lang="en-US" sz="2000" b="1" dirty="0"/>
            </a:br>
            <a:r>
              <a:rPr lang="ru-RU" sz="2000" b="1" dirty="0" smtClean="0"/>
              <a:t>(3 балла) Укажи </a:t>
            </a:r>
            <a:r>
              <a:rPr lang="ru-RU" sz="2000" b="1" dirty="0"/>
              <a:t>материк, на котором находятся высочайшие горы Земли – «обитель снегов»</a:t>
            </a:r>
            <a:br>
              <a:rPr lang="ru-RU" sz="2000" b="1" dirty="0"/>
            </a:br>
            <a:r>
              <a:rPr lang="en-US" sz="2000" b="1" dirty="0"/>
              <a:t>	</a:t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1790699"/>
            <a:ext cx="27908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98" y="1933575"/>
            <a:ext cx="2667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95475"/>
            <a:ext cx="31242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309" y="49618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02751" y="4961814"/>
            <a:ext cx="58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4982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5733256"/>
            <a:ext cx="275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3</a:t>
            </a:r>
            <a:endParaRPr lang="en-US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631098" y="5733256"/>
            <a:ext cx="2757326" cy="9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5" action="ppaction://hlinksldjump"/>
              </a:rPr>
              <a:t>Назад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548680"/>
            <a:ext cx="7992888" cy="41358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(4 балла) Выбери </a:t>
            </a:r>
            <a:r>
              <a:rPr lang="ru-RU" sz="2000" b="1" dirty="0"/>
              <a:t>верное утверждение. </a:t>
            </a:r>
          </a:p>
          <a:p>
            <a:pPr algn="just"/>
            <a:endParaRPr lang="en-US" sz="2000" b="1" dirty="0"/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А) С высотой температура в нижнем слое атмосферы понижается на 6° каждый километр.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</a:rPr>
              <a:t>Б) Стратосфера – это нижний слой атмосферы.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В) Состояние нижнего слоя атмосферы в данном месте и в данный момент называется </a:t>
            </a:r>
            <a:r>
              <a:rPr lang="ru-RU" sz="2400" b="1" dirty="0" smtClean="0">
                <a:solidFill>
                  <a:srgbClr val="C00000"/>
                </a:solidFill>
              </a:rPr>
              <a:t>климатом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000" b="1" dirty="0">
                <a:solidFill>
                  <a:srgbClr val="C00000"/>
                </a:solidFill>
              </a:rPr>
              <a:t> 	</a:t>
            </a:r>
          </a:p>
          <a:p>
            <a:pPr marL="0" indent="0" algn="just">
              <a:buNone/>
            </a:pP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68449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А</a:t>
            </a:r>
            <a:endParaRPr lang="en-US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508104" y="4869160"/>
            <a:ext cx="3168352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Назад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1" y="476250"/>
            <a:ext cx="8532440" cy="1296988"/>
          </a:xfrm>
        </p:spPr>
        <p:txBody>
          <a:bodyPr/>
          <a:lstStyle/>
          <a:p>
            <a:pPr algn="ctr"/>
            <a:r>
              <a:rPr lang="en-US" sz="1600" b="1" dirty="0"/>
              <a:t/>
            </a:r>
            <a:br>
              <a:rPr lang="en-US" sz="1600" b="1" dirty="0"/>
            </a:br>
            <a:r>
              <a:rPr lang="ru-RU" sz="1600" b="1" dirty="0" smtClean="0">
                <a:solidFill>
                  <a:srgbClr val="FF0000"/>
                </a:solidFill>
              </a:rPr>
              <a:t>(5 баллов) </a:t>
            </a:r>
            <a:r>
              <a:rPr lang="ru-RU" sz="1600" b="1" dirty="0" smtClean="0"/>
              <a:t>Укажи </a:t>
            </a:r>
            <a:r>
              <a:rPr lang="ru-RU" sz="1600" b="1" dirty="0"/>
              <a:t>страну, на территории которой обитают удивительные птицы. Крылья у данных птиц не развиты, хвост отсутствует, перья больше напоминают густую шерсть. Зоолог Уильям Кальдер назвал их «почетными млекопитающими». В честь этой птицы назван тропический плод. </a:t>
            </a:r>
            <a:br>
              <a:rPr lang="ru-RU" sz="1600" b="1" dirty="0"/>
            </a:br>
            <a:r>
              <a:rPr lang="en-US" sz="1600" b="1" dirty="0"/>
              <a:t>	</a:t>
            </a:r>
            <a:br>
              <a:rPr lang="en-US" sz="1600" b="1" dirty="0"/>
            </a:br>
            <a:endParaRPr 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9" y="1844824"/>
            <a:ext cx="37338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04" y="1637498"/>
            <a:ext cx="3941471" cy="332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лыбающееся лицо 6"/>
          <p:cNvSpPr/>
          <p:nvPr/>
        </p:nvSpPr>
        <p:spPr>
          <a:xfrm>
            <a:off x="107504" y="4550668"/>
            <a:ext cx="2616565" cy="2132856"/>
          </a:xfrm>
          <a:prstGeom prst="smileyFac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rId4" action="ppaction://hlinksldjump"/>
            </a:endParaRPr>
          </a:p>
          <a:p>
            <a:pPr algn="ctr"/>
            <a:r>
              <a:rPr lang="ru-RU" b="1" smtClean="0">
                <a:hlinkClick r:id="rId4" action="ppaction://hlinksldjump"/>
              </a:rPr>
              <a:t>Подсказка (минус 1 балл</a:t>
            </a:r>
            <a:r>
              <a:rPr lang="ru-RU" smtClean="0">
                <a:hlinkClick r:id="rId4" action="ppaction://hlinksldjump"/>
              </a:rPr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4069" y="4941168"/>
            <a:ext cx="400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Новая Зеландия </a:t>
            </a:r>
            <a:endParaRPr lang="en-US" b="1" dirty="0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5868144" y="5617096"/>
            <a:ext cx="2952328" cy="10664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5" action="ppaction://hlinksldjump"/>
              </a:rPr>
              <a:t>Назад</a:t>
            </a:r>
            <a:r>
              <a:rPr lang="ru-RU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23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4000" b="1" dirty="0">
                <a:solidFill>
                  <a:srgbClr val="FF0000"/>
                </a:solidFill>
              </a:rPr>
              <a:t>Новая Зеландия </a:t>
            </a:r>
            <a:r>
              <a:rPr lang="ru-RU" sz="4000" dirty="0">
                <a:solidFill>
                  <a:srgbClr val="FF0000"/>
                </a:solidFill>
              </a:rPr>
              <a:t>	</a:t>
            </a:r>
            <a:endParaRPr lang="ru-RU" sz="4000" b="1" dirty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Мексика </a:t>
            </a:r>
            <a:r>
              <a:rPr lang="ru-RU" sz="4000" dirty="0">
                <a:solidFill>
                  <a:srgbClr val="FF0000"/>
                </a:solidFill>
              </a:rPr>
              <a:t>	</a:t>
            </a:r>
            <a:endParaRPr lang="ru-RU" sz="4000" b="1" dirty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Папуа </a:t>
            </a:r>
            <a:r>
              <a:rPr lang="ru-RU" sz="4000" b="1" dirty="0">
                <a:solidFill>
                  <a:srgbClr val="FF0000"/>
                </a:solidFill>
              </a:rPr>
              <a:t>– Новая Гвинея </a:t>
            </a:r>
            <a:r>
              <a:rPr lang="ru-RU" dirty="0"/>
              <a:t>	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868144" y="5805264"/>
            <a:ext cx="2592288" cy="10527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Обратно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518</TotalTime>
  <Words>640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Spring</vt:lpstr>
      <vt:lpstr>Интеллектуальная игра по географии «Эрудит»</vt:lpstr>
      <vt:lpstr>Презентация PowerPoint</vt:lpstr>
      <vt:lpstr> </vt:lpstr>
      <vt:lpstr>(1 балл) Разгадайте ребус</vt:lpstr>
      <vt:lpstr>(2 балла) Выберите из представленных изображений земной поверхности географическую карту.</vt:lpstr>
      <vt:lpstr>   (3 балла) Укажи материк, на котором находятся высочайшие горы Земли – «обитель снегов»   </vt:lpstr>
      <vt:lpstr>Презентация PowerPoint</vt:lpstr>
      <vt:lpstr> (5 баллов) Укажи страну, на территории которой обитают удивительные птицы. Крылья у данных птиц не развиты, хвост отсутствует, перья больше напоминают густую шерсть. Зоолог Уильям Кальдер назвал их «почетными млекопитающими». В честь этой птицы назван тропический плод.    </vt:lpstr>
      <vt:lpstr>Презентация PowerPoint</vt:lpstr>
      <vt:lpstr> 7  класс Задание 1 Задание 2 Задание 3 Задание 4 Задание 5  </vt:lpstr>
      <vt:lpstr>(4 балла) Расположите в правильной последовательности, соблюдая логическую связь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(4 балла) Известный голландский мореплаватель и исследователь Тихого океана. Открыл Новую Зеландию, острова Тонга и Фиджи. Его именем назван остров  на юго-востоке от Австралии </vt:lpstr>
      <vt:lpstr>(1 балл) Исследовал труднодоступные районы Африки, открыл водопад Виктория.</vt:lpstr>
      <vt:lpstr>(5 баллов) Какой остров нашей страны лежит на трех полушариях?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АМЕ</dc:creator>
  <cp:lastModifiedBy>А-ТООШ старшие кл.</cp:lastModifiedBy>
  <cp:revision>38</cp:revision>
  <dcterms:created xsi:type="dcterms:W3CDTF">2017-01-31T10:53:27Z</dcterms:created>
  <dcterms:modified xsi:type="dcterms:W3CDTF">2018-04-09T02:42:20Z</dcterms:modified>
</cp:coreProperties>
</file>