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77" r:id="rId3"/>
    <p:sldId id="273" r:id="rId4"/>
    <p:sldId id="274" r:id="rId5"/>
    <p:sldId id="278" r:id="rId6"/>
    <p:sldId id="271" r:id="rId7"/>
    <p:sldId id="257" r:id="rId8"/>
    <p:sldId id="27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ah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9775E6-24AA-49B4-99D1-DF66B6448462}" type="datetimeFigureOut">
              <a:rPr lang="sah-RU" smtClean="0"/>
              <a:t>02.17.2015</a:t>
            </a:fld>
            <a:endParaRPr lang="sah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ah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ah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ah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7EC2AE-14DA-4DAA-B6C3-4ED7DD816C07}" type="slidenum">
              <a:rPr lang="sah-RU" smtClean="0"/>
              <a:t>‹#›</a:t>
            </a:fld>
            <a:endParaRPr lang="sah-RU"/>
          </a:p>
        </p:txBody>
      </p:sp>
    </p:spTree>
    <p:extLst>
      <p:ext uri="{BB962C8B-B14F-4D97-AF65-F5344CB8AC3E}">
        <p14:creationId xmlns:p14="http://schemas.microsoft.com/office/powerpoint/2010/main" val="3760630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ah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EC2AE-14DA-4DAA-B6C3-4ED7DD816C07}" type="slidenum">
              <a:rPr lang="sah-RU" smtClean="0"/>
              <a:t>7</a:t>
            </a:fld>
            <a:endParaRPr lang="sah-RU"/>
          </a:p>
        </p:txBody>
      </p:sp>
    </p:spTree>
    <p:extLst>
      <p:ext uri="{BB962C8B-B14F-4D97-AF65-F5344CB8AC3E}">
        <p14:creationId xmlns:p14="http://schemas.microsoft.com/office/powerpoint/2010/main" val="3270599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ah.wikipedia.org/w/index.php?title=%D0%9E%D1%80%D1%82%D0%BE_%D0%91%D2%AF%D0%BB%D2%AF%D2%AF_%D1%83%D0%BB%D1%83%D1%83%D2%BB%D0%B0&amp;action=edit&amp;redlink=1" TargetMode="External"/><Relationship Id="rId2" Type="http://schemas.openxmlformats.org/officeDocument/2006/relationships/hyperlink" Target="http://sah.wikipedia.org/wiki/1919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hyperlink" Target="http://sah.wikipedia.org/wiki/%D0%9A%D1%8D%D0%B1%D1%8D%D1%8D%D0%B9%D0%B8_%D1%83%D0%BB%D1%83%D1%83%D2%BB%D0%B0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ah-RU" dirty="0" smtClean="0"/>
              <a:t>САХА ТЫЛА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sah-RU" dirty="0"/>
              <a:t>3</a:t>
            </a:r>
            <a:r>
              <a:rPr lang="sah-RU" dirty="0" smtClean="0"/>
              <a:t> КЫЛААС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592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208912" cy="5760640"/>
          </a:xfrm>
        </p:spPr>
        <p:txBody>
          <a:bodyPr>
            <a:noAutofit/>
          </a:bodyPr>
          <a:lstStyle/>
          <a:p>
            <a:pPr lvl="0" algn="just">
              <a:buClr>
                <a:srgbClr val="94C600"/>
              </a:buClr>
            </a:pPr>
            <a:r>
              <a:rPr lang="sah-RU" sz="1800" dirty="0">
                <a:solidFill>
                  <a:srgbClr val="3E3D2D"/>
                </a:solidFill>
                <a:cs typeface="Times New Roman" pitchFamily="18" charset="0"/>
              </a:rPr>
              <a:t> Былыыр былыр икки</a:t>
            </a:r>
            <a:r>
              <a:rPr lang="sah-RU" sz="1800" b="1" dirty="0">
                <a:solidFill>
                  <a:srgbClr val="3E3D2D"/>
                </a:solidFill>
                <a:cs typeface="Times New Roman" pitchFamily="18" charset="0"/>
              </a:rPr>
              <a:t> огдообо </a:t>
            </a:r>
            <a:r>
              <a:rPr lang="sah-RU" sz="1800" dirty="0">
                <a:solidFill>
                  <a:srgbClr val="3E3D2D"/>
                </a:solidFill>
                <a:cs typeface="Times New Roman" pitchFamily="18" charset="0"/>
              </a:rPr>
              <a:t>холбоһон олорбуттара үһү. Холбоһоллоругар урукку кэргэннэриттэн биирдии оҕолоох эбиттэр: эр киһи Күөрэгэй диэн кыыстаах, дьахтар Олоо диэн уоллаах.</a:t>
            </a:r>
          </a:p>
          <a:p>
            <a:pPr lvl="0" algn="just">
              <a:buClr>
                <a:srgbClr val="94C600"/>
              </a:buClr>
            </a:pPr>
            <a:r>
              <a:rPr lang="sah-RU" sz="1800" dirty="0">
                <a:solidFill>
                  <a:srgbClr val="3E3D2D"/>
                </a:solidFill>
                <a:cs typeface="Times New Roman" pitchFamily="18" charset="0"/>
              </a:rPr>
              <a:t>	</a:t>
            </a:r>
            <a:r>
              <a:rPr lang="sah-RU" sz="1800" dirty="0" smtClean="0">
                <a:solidFill>
                  <a:srgbClr val="3E3D2D"/>
                </a:solidFill>
                <a:cs typeface="Times New Roman" pitchFamily="18" charset="0"/>
              </a:rPr>
              <a:t>1) Күөрэгэй кыыс______________киһи </a:t>
            </a:r>
            <a:r>
              <a:rPr lang="sah-RU" sz="1800" dirty="0">
                <a:solidFill>
                  <a:srgbClr val="3E3D2D"/>
                </a:solidFill>
                <a:cs typeface="Times New Roman" pitchFamily="18" charset="0"/>
              </a:rPr>
              <a:t>курдук иһинэн- таһынан сылдьан бары үлэни үлэлиир. </a:t>
            </a:r>
            <a:r>
              <a:rPr lang="sah-RU" sz="1800" dirty="0" smtClean="0">
                <a:solidFill>
                  <a:srgbClr val="3E3D2D"/>
                </a:solidFill>
                <a:cs typeface="Times New Roman" pitchFamily="18" charset="0"/>
              </a:rPr>
              <a:t> Маачаха ийэтэ _________________________, _________________  дьахтар</a:t>
            </a:r>
            <a:r>
              <a:rPr lang="sah-RU" sz="1800" dirty="0">
                <a:solidFill>
                  <a:srgbClr val="3E3D2D"/>
                </a:solidFill>
                <a:cs typeface="Times New Roman" pitchFamily="18" charset="0"/>
              </a:rPr>
              <a:t>.  </a:t>
            </a:r>
          </a:p>
          <a:p>
            <a:pPr lvl="0" algn="just">
              <a:buClr>
                <a:srgbClr val="94C600"/>
              </a:buClr>
            </a:pPr>
            <a:r>
              <a:rPr lang="sah-RU" sz="1800" dirty="0">
                <a:solidFill>
                  <a:srgbClr val="3E3D2D"/>
                </a:solidFill>
                <a:cs typeface="Times New Roman" pitchFamily="18" charset="0"/>
              </a:rPr>
              <a:t>	</a:t>
            </a:r>
            <a:r>
              <a:rPr lang="sah-RU" sz="1800" dirty="0" smtClean="0">
                <a:solidFill>
                  <a:srgbClr val="3E3D2D"/>
                </a:solidFill>
                <a:cs typeface="Times New Roman" pitchFamily="18" charset="0"/>
              </a:rPr>
              <a:t>2) Арай </a:t>
            </a:r>
            <a:r>
              <a:rPr lang="sah-RU" sz="1800" dirty="0">
                <a:solidFill>
                  <a:srgbClr val="3E3D2D"/>
                </a:solidFill>
                <a:cs typeface="Times New Roman" pitchFamily="18" charset="0"/>
              </a:rPr>
              <a:t>хотон иһиттэн сэттэ кутуйах субуруһан таҕыста. Кыыска кэлэннэр тугу  эрэ кэпсээн дуу, көрдөһөн дуу эрэрдии чыбыгырастылар. Туораах диэн </a:t>
            </a:r>
            <a:r>
              <a:rPr lang="sah-RU" sz="1800" dirty="0" smtClean="0">
                <a:solidFill>
                  <a:srgbClr val="3E3D2D"/>
                </a:solidFill>
                <a:cs typeface="Times New Roman" pitchFamily="18" charset="0"/>
              </a:rPr>
              <a:t>кутуйах</a:t>
            </a:r>
            <a:r>
              <a:rPr lang="sah-RU" sz="1800" dirty="0">
                <a:solidFill>
                  <a:srgbClr val="3E3D2D"/>
                </a:solidFill>
                <a:cs typeface="Times New Roman" pitchFamily="18" charset="0"/>
              </a:rPr>
              <a:t> </a:t>
            </a:r>
            <a:r>
              <a:rPr lang="sah-RU" sz="1800" dirty="0" smtClean="0">
                <a:solidFill>
                  <a:srgbClr val="3E3D2D"/>
                </a:solidFill>
                <a:cs typeface="Times New Roman" pitchFamily="18" charset="0"/>
              </a:rPr>
              <a:t>_____________</a:t>
            </a:r>
            <a:r>
              <a:rPr lang="sah-RU" sz="1800" b="1" dirty="0" smtClean="0">
                <a:solidFill>
                  <a:srgbClr val="3E3D2D"/>
                </a:solidFill>
                <a:cs typeface="Times New Roman" pitchFamily="18" charset="0"/>
              </a:rPr>
              <a:t> </a:t>
            </a:r>
            <a:r>
              <a:rPr lang="sah-RU" sz="1800" dirty="0" smtClean="0">
                <a:solidFill>
                  <a:srgbClr val="3E3D2D"/>
                </a:solidFill>
                <a:cs typeface="Times New Roman" pitchFamily="18" charset="0"/>
              </a:rPr>
              <a:t>харахтарынан </a:t>
            </a:r>
            <a:r>
              <a:rPr lang="sah-RU" sz="1800" dirty="0">
                <a:solidFill>
                  <a:srgbClr val="3E3D2D"/>
                </a:solidFill>
                <a:cs typeface="Times New Roman" pitchFamily="18" charset="0"/>
              </a:rPr>
              <a:t>кыыһы одуулуур, </a:t>
            </a:r>
            <a:r>
              <a:rPr lang="sah-RU" sz="1800" dirty="0" smtClean="0">
                <a:solidFill>
                  <a:srgbClr val="3E3D2D"/>
                </a:solidFill>
                <a:cs typeface="Times New Roman" pitchFamily="18" charset="0"/>
              </a:rPr>
              <a:t>_______________кулгаахтарын </a:t>
            </a:r>
            <a:r>
              <a:rPr lang="sah-RU" sz="1800" dirty="0">
                <a:solidFill>
                  <a:srgbClr val="3E3D2D"/>
                </a:solidFill>
                <a:cs typeface="Times New Roman" pitchFamily="18" charset="0"/>
              </a:rPr>
              <a:t>чэрэҥнэтэр. </a:t>
            </a:r>
          </a:p>
          <a:p>
            <a:pPr lvl="0" algn="just">
              <a:buClr>
                <a:srgbClr val="94C600"/>
              </a:buClr>
            </a:pPr>
            <a:r>
              <a:rPr lang="sah-RU" sz="1800" dirty="0">
                <a:solidFill>
                  <a:srgbClr val="3E3D2D"/>
                </a:solidFill>
                <a:cs typeface="Times New Roman" pitchFamily="18" charset="0"/>
              </a:rPr>
              <a:t>         </a:t>
            </a:r>
            <a:r>
              <a:rPr lang="sah-RU" sz="1800" dirty="0" smtClean="0">
                <a:solidFill>
                  <a:srgbClr val="3E3D2D"/>
                </a:solidFill>
                <a:cs typeface="Times New Roman" pitchFamily="18" charset="0"/>
              </a:rPr>
              <a:t>3) Бүгүн </a:t>
            </a:r>
            <a:r>
              <a:rPr lang="sah-RU" sz="1800" dirty="0">
                <a:solidFill>
                  <a:srgbClr val="3E3D2D"/>
                </a:solidFill>
                <a:cs typeface="Times New Roman" pitchFamily="18" charset="0"/>
              </a:rPr>
              <a:t>Күөрэгэй </a:t>
            </a:r>
            <a:r>
              <a:rPr lang="sah-RU" sz="1800" dirty="0" smtClean="0">
                <a:solidFill>
                  <a:srgbClr val="3E3D2D"/>
                </a:solidFill>
                <a:cs typeface="Times New Roman" pitchFamily="18" charset="0"/>
              </a:rPr>
              <a:t>манньыатын________________буорга </a:t>
            </a:r>
            <a:r>
              <a:rPr lang="sah-RU" sz="1800" dirty="0">
                <a:solidFill>
                  <a:srgbClr val="3E3D2D"/>
                </a:solidFill>
                <a:cs typeface="Times New Roman" pitchFamily="18" charset="0"/>
              </a:rPr>
              <a:t>хаста эмэ эргиттэ. </a:t>
            </a:r>
            <a:r>
              <a:rPr lang="sah-RU" sz="1800" dirty="0" smtClean="0">
                <a:solidFill>
                  <a:srgbClr val="3E3D2D"/>
                </a:solidFill>
                <a:cs typeface="Times New Roman" pitchFamily="18" charset="0"/>
              </a:rPr>
              <a:t>_____________ ______________манньыат </a:t>
            </a:r>
            <a:r>
              <a:rPr lang="sah-RU" sz="1800" dirty="0">
                <a:solidFill>
                  <a:srgbClr val="3E3D2D"/>
                </a:solidFill>
                <a:cs typeface="Times New Roman" pitchFamily="18" charset="0"/>
              </a:rPr>
              <a:t>эргийэн дьэргэйэрэ, күн уотугар оонньуура ама ким хараҕар куһаҕаннык көстүөй</a:t>
            </a:r>
            <a:r>
              <a:rPr lang="ru-RU" sz="1800" dirty="0">
                <a:solidFill>
                  <a:srgbClr val="3E3D2D"/>
                </a:solidFill>
                <a:cs typeface="Times New Roman" pitchFamily="18" charset="0"/>
              </a:rPr>
              <a:t>?</a:t>
            </a:r>
          </a:p>
          <a:p>
            <a:pPr lvl="0" algn="just">
              <a:buClr>
                <a:srgbClr val="94C600"/>
              </a:buClr>
            </a:pPr>
            <a:r>
              <a:rPr lang="ru-RU" sz="1800" dirty="0">
                <a:solidFill>
                  <a:srgbClr val="3E3D2D"/>
                </a:solidFill>
                <a:cs typeface="Times New Roman" pitchFamily="18" charset="0"/>
              </a:rPr>
              <a:t>        </a:t>
            </a:r>
            <a:r>
              <a:rPr lang="ru-RU" sz="1800" dirty="0" smtClean="0">
                <a:solidFill>
                  <a:srgbClr val="3E3D2D"/>
                </a:solidFill>
                <a:cs typeface="Times New Roman" pitchFamily="18" charset="0"/>
              </a:rPr>
              <a:t> 4) К</a:t>
            </a:r>
            <a:r>
              <a:rPr lang="sah-RU" sz="1800" dirty="0">
                <a:solidFill>
                  <a:srgbClr val="3E3D2D"/>
                </a:solidFill>
                <a:cs typeface="Times New Roman" pitchFamily="18" charset="0"/>
              </a:rPr>
              <a:t>үнүс ойуур ортотугар баар </a:t>
            </a:r>
            <a:r>
              <a:rPr lang="sah-RU" sz="1800" dirty="0" smtClean="0">
                <a:solidFill>
                  <a:srgbClr val="3E3D2D"/>
                </a:solidFill>
                <a:cs typeface="Times New Roman" pitchFamily="18" charset="0"/>
              </a:rPr>
              <a:t>_________________</a:t>
            </a:r>
            <a:r>
              <a:rPr lang="sah-RU" sz="1800" b="1" dirty="0" smtClean="0">
                <a:solidFill>
                  <a:srgbClr val="3E3D2D"/>
                </a:solidFill>
                <a:cs typeface="Times New Roman" pitchFamily="18" charset="0"/>
              </a:rPr>
              <a:t>көлүччэни</a:t>
            </a:r>
            <a:r>
              <a:rPr lang="sah-RU" sz="1800" dirty="0" smtClean="0">
                <a:solidFill>
                  <a:srgbClr val="3E3D2D"/>
                </a:solidFill>
                <a:cs typeface="Times New Roman" pitchFamily="18" charset="0"/>
              </a:rPr>
              <a:t> </a:t>
            </a:r>
            <a:r>
              <a:rPr lang="sah-RU" sz="1800" dirty="0">
                <a:solidFill>
                  <a:srgbClr val="3E3D2D"/>
                </a:solidFill>
                <a:cs typeface="Times New Roman" pitchFamily="18" charset="0"/>
              </a:rPr>
              <a:t>кыйа Күөрэгэй баран истэ. Эмискэ ойоҕоһугар </a:t>
            </a:r>
            <a:r>
              <a:rPr lang="sah-RU" sz="1800" dirty="0" smtClean="0">
                <a:solidFill>
                  <a:srgbClr val="3E3D2D"/>
                </a:solidFill>
                <a:cs typeface="Times New Roman" pitchFamily="18" charset="0"/>
              </a:rPr>
              <a:t>_____________тыас </a:t>
            </a:r>
            <a:r>
              <a:rPr lang="sah-RU" sz="1800" dirty="0">
                <a:solidFill>
                  <a:srgbClr val="3E3D2D"/>
                </a:solidFill>
                <a:cs typeface="Times New Roman" pitchFamily="18" charset="0"/>
              </a:rPr>
              <a:t>сирилээтэ. Көрбүтэ үөһэ халлааҥҥа биир </a:t>
            </a:r>
            <a:r>
              <a:rPr lang="sah-RU" sz="1800" dirty="0" smtClean="0">
                <a:solidFill>
                  <a:srgbClr val="3E3D2D"/>
                </a:solidFill>
                <a:cs typeface="Times New Roman" pitchFamily="18" charset="0"/>
              </a:rPr>
              <a:t>________________көтөр </a:t>
            </a:r>
            <a:r>
              <a:rPr lang="sah-RU" sz="1800" dirty="0">
                <a:solidFill>
                  <a:srgbClr val="3E3D2D"/>
                </a:solidFill>
                <a:cs typeface="Times New Roman" pitchFamily="18" charset="0"/>
              </a:rPr>
              <a:t>көтөн купсуйа турда.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85232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ah-RU" dirty="0" smtClean="0"/>
              <a:t>Тыллар быһаарыылара</a:t>
            </a:r>
            <a:endParaRPr lang="sah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ah-RU" dirty="0" smtClean="0"/>
          </a:p>
          <a:p>
            <a:r>
              <a:rPr lang="sah-RU" dirty="0" smtClean="0"/>
              <a:t>Огдообо -  кэргэнэ өлбүт киһи.</a:t>
            </a:r>
          </a:p>
          <a:p>
            <a:endParaRPr lang="sah-RU" dirty="0"/>
          </a:p>
          <a:p>
            <a:r>
              <a:rPr lang="sah-RU" dirty="0" smtClean="0"/>
              <a:t>Көлүччэ -  кыра төгүрүк күөл.</a:t>
            </a:r>
            <a:endParaRPr lang="sah-RU" dirty="0"/>
          </a:p>
        </p:txBody>
      </p:sp>
    </p:spTree>
    <p:extLst>
      <p:ext uri="{BB962C8B-B14F-4D97-AF65-F5344CB8AC3E}">
        <p14:creationId xmlns:p14="http://schemas.microsoft.com/office/powerpoint/2010/main" val="11727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620688"/>
            <a:ext cx="7024744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sah-RU" dirty="0" smtClean="0"/>
              <a:t>Даҕааһын аат </a:t>
            </a:r>
            <a:r>
              <a:rPr lang="sah-RU" dirty="0" smtClean="0"/>
              <a:t>предмет тугун көрдөрөрө</a:t>
            </a:r>
            <a:r>
              <a:rPr lang="ru-RU" dirty="0" smtClean="0"/>
              <a:t>:</a:t>
            </a:r>
            <a:endParaRPr lang="sah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546852"/>
              </p:ext>
            </p:extLst>
          </p:nvPr>
        </p:nvGraphicFramePr>
        <p:xfrm>
          <a:off x="539552" y="1700808"/>
          <a:ext cx="8136904" cy="476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2232248"/>
                <a:gridCol w="1926214"/>
                <a:gridCol w="2034226"/>
              </a:tblGrid>
              <a:tr h="595865"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Кээмэйин</a:t>
                      </a:r>
                      <a:endParaRPr lang="sah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err="1" smtClean="0"/>
                        <a:t>Хаачыстыбатын</a:t>
                      </a:r>
                      <a:endParaRPr lang="sah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Бы</a:t>
                      </a:r>
                      <a:r>
                        <a:rPr lang="sah-RU" dirty="0" smtClean="0"/>
                        <a:t>һыытын</a:t>
                      </a:r>
                      <a:endParaRPr lang="sah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ah-RU" dirty="0" smtClean="0"/>
                        <a:t>Өҥүн</a:t>
                      </a:r>
                      <a:endParaRPr lang="sah-RU" dirty="0"/>
                    </a:p>
                  </a:txBody>
                  <a:tcPr/>
                </a:tc>
              </a:tr>
              <a:tr h="595865">
                <a:tc>
                  <a:txBody>
                    <a:bodyPr/>
                    <a:lstStyle/>
                    <a:p>
                      <a:endParaRPr lang="sah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ah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ah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ah-RU" dirty="0"/>
                    </a:p>
                  </a:txBody>
                  <a:tcPr/>
                </a:tc>
              </a:tr>
              <a:tr h="595865">
                <a:tc>
                  <a:txBody>
                    <a:bodyPr/>
                    <a:lstStyle/>
                    <a:p>
                      <a:endParaRPr lang="sah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ah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ah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ah-RU" dirty="0"/>
                    </a:p>
                  </a:txBody>
                  <a:tcPr/>
                </a:tc>
              </a:tr>
              <a:tr h="595865">
                <a:tc>
                  <a:txBody>
                    <a:bodyPr/>
                    <a:lstStyle/>
                    <a:p>
                      <a:endParaRPr lang="sah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ah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ah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ah-RU"/>
                    </a:p>
                  </a:txBody>
                  <a:tcPr/>
                </a:tc>
              </a:tr>
              <a:tr h="595865">
                <a:tc>
                  <a:txBody>
                    <a:bodyPr/>
                    <a:lstStyle/>
                    <a:p>
                      <a:endParaRPr lang="sah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ah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ah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ah-RU"/>
                    </a:p>
                  </a:txBody>
                  <a:tcPr/>
                </a:tc>
              </a:tr>
              <a:tr h="595865">
                <a:tc>
                  <a:txBody>
                    <a:bodyPr/>
                    <a:lstStyle/>
                    <a:p>
                      <a:endParaRPr lang="sah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ah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ah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ah-RU"/>
                    </a:p>
                  </a:txBody>
                  <a:tcPr/>
                </a:tc>
              </a:tr>
              <a:tr h="595865">
                <a:tc>
                  <a:txBody>
                    <a:bodyPr/>
                    <a:lstStyle/>
                    <a:p>
                      <a:endParaRPr lang="sah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ah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ah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ah-RU"/>
                    </a:p>
                  </a:txBody>
                  <a:tcPr/>
                </a:tc>
              </a:tr>
              <a:tr h="595865">
                <a:tc>
                  <a:txBody>
                    <a:bodyPr/>
                    <a:lstStyle/>
                    <a:p>
                      <a:endParaRPr lang="sah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ah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ah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ah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265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sah-RU" b="1" dirty="0" smtClean="0"/>
              <a:t>Тургутук</a:t>
            </a:r>
            <a:endParaRPr lang="sah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08912" cy="5184576"/>
          </a:xfrm>
        </p:spPr>
        <p:txBody>
          <a:bodyPr>
            <a:normAutofit fontScale="92500" lnSpcReduction="10000"/>
          </a:bodyPr>
          <a:lstStyle/>
          <a:p>
            <a:r>
              <a:rPr lang="sah-RU" b="1" dirty="0" smtClean="0"/>
              <a:t>1. Даҕааһын аат предмет ................көрдөрөр.</a:t>
            </a:r>
          </a:p>
          <a:p>
            <a:r>
              <a:rPr lang="sah-RU" b="1" dirty="0">
                <a:solidFill>
                  <a:srgbClr val="0070C0"/>
                </a:solidFill>
              </a:rPr>
              <a:t>в</a:t>
            </a:r>
            <a:r>
              <a:rPr lang="sah-RU" b="1" dirty="0" smtClean="0">
                <a:solidFill>
                  <a:srgbClr val="0070C0"/>
                </a:solidFill>
              </a:rPr>
              <a:t>) бэлиэтин.</a:t>
            </a:r>
          </a:p>
          <a:p>
            <a:r>
              <a:rPr lang="sah-RU" b="1" dirty="0" smtClean="0"/>
              <a:t>2. Даҕааһын аат ыйытыылара.</a:t>
            </a:r>
          </a:p>
          <a:p>
            <a:r>
              <a:rPr lang="sah-RU" b="1" dirty="0" smtClean="0">
                <a:solidFill>
                  <a:srgbClr val="0070C0"/>
                </a:solidFill>
              </a:rPr>
              <a:t>б) Хайдах</a:t>
            </a:r>
            <a:r>
              <a:rPr lang="ru-RU" b="1" dirty="0" smtClean="0">
                <a:solidFill>
                  <a:srgbClr val="0070C0"/>
                </a:solidFill>
              </a:rPr>
              <a:t>? </a:t>
            </a:r>
            <a:r>
              <a:rPr lang="ru-RU" b="1" dirty="0" err="1" smtClean="0">
                <a:solidFill>
                  <a:srgbClr val="0070C0"/>
                </a:solidFill>
              </a:rPr>
              <a:t>Ханнык</a:t>
            </a:r>
            <a:r>
              <a:rPr lang="ru-RU" b="1" dirty="0" smtClean="0">
                <a:solidFill>
                  <a:srgbClr val="0070C0"/>
                </a:solidFill>
              </a:rPr>
              <a:t>?</a:t>
            </a:r>
          </a:p>
          <a:p>
            <a:r>
              <a:rPr lang="ru-RU" b="1" dirty="0" smtClean="0"/>
              <a:t>3. Да5ааһын </a:t>
            </a:r>
            <a:r>
              <a:rPr lang="ru-RU" b="1" dirty="0" err="1" smtClean="0"/>
              <a:t>аат</a:t>
            </a:r>
            <a:r>
              <a:rPr lang="ru-RU" b="1" dirty="0" smtClean="0"/>
              <a:t> </a:t>
            </a:r>
            <a:r>
              <a:rPr lang="ru-RU" b="1" dirty="0" err="1" smtClean="0"/>
              <a:t>куруук</a:t>
            </a:r>
            <a:r>
              <a:rPr lang="ru-RU" b="1" dirty="0" smtClean="0"/>
              <a:t> </a:t>
            </a:r>
            <a:r>
              <a:rPr lang="ru-RU" b="1" dirty="0" err="1" smtClean="0"/>
              <a:t>сыстар</a:t>
            </a:r>
            <a:r>
              <a:rPr lang="ru-RU" b="1" dirty="0" smtClean="0"/>
              <a:t>.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б) </a:t>
            </a:r>
            <a:r>
              <a:rPr lang="ru-RU" b="1" dirty="0" err="1" smtClean="0">
                <a:solidFill>
                  <a:srgbClr val="0070C0"/>
                </a:solidFill>
              </a:rPr>
              <a:t>Аат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тылга</a:t>
            </a:r>
            <a:r>
              <a:rPr lang="ru-RU" b="1" dirty="0" smtClean="0">
                <a:solidFill>
                  <a:srgbClr val="0070C0"/>
                </a:solidFill>
              </a:rPr>
              <a:t>.</a:t>
            </a:r>
          </a:p>
          <a:p>
            <a:r>
              <a:rPr lang="ru-RU" b="1" dirty="0" smtClean="0"/>
              <a:t>4. </a:t>
            </a:r>
            <a:r>
              <a:rPr lang="ru-RU" b="1" dirty="0" err="1" smtClean="0"/>
              <a:t>Маарыннаһар</a:t>
            </a:r>
            <a:r>
              <a:rPr lang="ru-RU" b="1" dirty="0" smtClean="0"/>
              <a:t> </a:t>
            </a:r>
            <a:r>
              <a:rPr lang="ru-RU" b="1" dirty="0" err="1" smtClean="0"/>
              <a:t>суолталаах</a:t>
            </a:r>
            <a:r>
              <a:rPr lang="ru-RU" b="1" dirty="0" smtClean="0"/>
              <a:t> </a:t>
            </a:r>
            <a:r>
              <a:rPr lang="ru-RU" b="1" dirty="0" err="1" smtClean="0"/>
              <a:t>даҕааһын</a:t>
            </a:r>
            <a:r>
              <a:rPr lang="ru-RU" b="1" dirty="0" smtClean="0"/>
              <a:t> </a:t>
            </a:r>
            <a:r>
              <a:rPr lang="ru-RU" b="1" dirty="0" err="1" smtClean="0"/>
              <a:t>ааттары</a:t>
            </a:r>
            <a:r>
              <a:rPr lang="ru-RU" b="1" dirty="0" smtClean="0"/>
              <a:t> бул.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а) </a:t>
            </a:r>
            <a:r>
              <a:rPr lang="ru-RU" b="1" dirty="0" err="1" smtClean="0">
                <a:solidFill>
                  <a:srgbClr val="0070C0"/>
                </a:solidFill>
              </a:rPr>
              <a:t>Үрүҥ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smtClean="0">
                <a:solidFill>
                  <a:srgbClr val="0070C0"/>
                </a:solidFill>
              </a:rPr>
              <a:t>– </a:t>
            </a:r>
            <a:r>
              <a:rPr lang="ru-RU" b="1" dirty="0" err="1" smtClean="0">
                <a:solidFill>
                  <a:srgbClr val="0070C0"/>
                </a:solidFill>
              </a:rPr>
              <a:t>маҥан</a:t>
            </a:r>
            <a:r>
              <a:rPr lang="ru-RU" b="1" dirty="0" smtClean="0">
                <a:solidFill>
                  <a:srgbClr val="0070C0"/>
                </a:solidFill>
              </a:rPr>
              <a:t>.</a:t>
            </a:r>
          </a:p>
          <a:p>
            <a:r>
              <a:rPr lang="ru-RU" b="1" dirty="0" smtClean="0"/>
              <a:t>5. </a:t>
            </a:r>
            <a:r>
              <a:rPr lang="ru-RU" b="1" dirty="0" err="1" smtClean="0"/>
              <a:t>Утарыта</a:t>
            </a:r>
            <a:r>
              <a:rPr lang="ru-RU" b="1" dirty="0" smtClean="0"/>
              <a:t> </a:t>
            </a:r>
            <a:r>
              <a:rPr lang="ru-RU" b="1" dirty="0" err="1" smtClean="0"/>
              <a:t>суолталаах</a:t>
            </a:r>
            <a:r>
              <a:rPr lang="ru-RU" b="1" dirty="0" smtClean="0"/>
              <a:t> </a:t>
            </a:r>
            <a:r>
              <a:rPr lang="ru-RU" b="1" dirty="0" err="1" smtClean="0"/>
              <a:t>даҕааһын</a:t>
            </a:r>
            <a:r>
              <a:rPr lang="ru-RU" b="1" dirty="0" smtClean="0"/>
              <a:t> </a:t>
            </a:r>
            <a:r>
              <a:rPr lang="ru-RU" b="1" dirty="0" err="1" smtClean="0"/>
              <a:t>ааттары</a:t>
            </a:r>
            <a:r>
              <a:rPr lang="ru-RU" b="1" dirty="0" smtClean="0"/>
              <a:t> бул.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б) </a:t>
            </a:r>
            <a:r>
              <a:rPr lang="ru-RU" b="1" dirty="0" err="1" smtClean="0">
                <a:solidFill>
                  <a:srgbClr val="0070C0"/>
                </a:solidFill>
              </a:rPr>
              <a:t>Киэҥ</a:t>
            </a:r>
            <a:r>
              <a:rPr lang="ru-RU" b="1" dirty="0" smtClean="0">
                <a:solidFill>
                  <a:srgbClr val="0070C0"/>
                </a:solidFill>
              </a:rPr>
              <a:t> – </a:t>
            </a:r>
            <a:r>
              <a:rPr lang="ru-RU" b="1" dirty="0" err="1" smtClean="0">
                <a:solidFill>
                  <a:srgbClr val="0070C0"/>
                </a:solidFill>
              </a:rPr>
              <a:t>кыараҕас</a:t>
            </a:r>
            <a:r>
              <a:rPr lang="ru-RU" b="1" dirty="0" smtClean="0">
                <a:solidFill>
                  <a:srgbClr val="0070C0"/>
                </a:solidFill>
              </a:rPr>
              <a:t>.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в) Кыра – </a:t>
            </a:r>
            <a:r>
              <a:rPr lang="ru-RU" b="1" dirty="0" err="1" smtClean="0">
                <a:solidFill>
                  <a:srgbClr val="0070C0"/>
                </a:solidFill>
              </a:rPr>
              <a:t>улахан</a:t>
            </a:r>
            <a:r>
              <a:rPr lang="ru-RU" b="1" dirty="0" smtClean="0">
                <a:solidFill>
                  <a:srgbClr val="0070C0"/>
                </a:solidFill>
              </a:rPr>
              <a:t>.</a:t>
            </a:r>
          </a:p>
          <a:p>
            <a:r>
              <a:rPr lang="ru-RU" b="1" dirty="0" smtClean="0"/>
              <a:t>6. </a:t>
            </a:r>
            <a:r>
              <a:rPr lang="ru-RU" b="1" dirty="0" err="1" smtClean="0"/>
              <a:t>Даҕааһын</a:t>
            </a:r>
            <a:r>
              <a:rPr lang="ru-RU" b="1" dirty="0" smtClean="0"/>
              <a:t> </a:t>
            </a:r>
            <a:r>
              <a:rPr lang="ru-RU" b="1" dirty="0" err="1" smtClean="0"/>
              <a:t>ааттаах</a:t>
            </a:r>
            <a:r>
              <a:rPr lang="ru-RU" b="1" dirty="0" smtClean="0"/>
              <a:t> </a:t>
            </a:r>
            <a:r>
              <a:rPr lang="ru-RU" b="1" dirty="0" err="1" smtClean="0"/>
              <a:t>эрээти</a:t>
            </a:r>
            <a:r>
              <a:rPr lang="ru-RU" b="1" dirty="0" smtClean="0"/>
              <a:t> бул.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б) </a:t>
            </a:r>
            <a:r>
              <a:rPr lang="ru-RU" b="1" dirty="0" err="1" smtClean="0">
                <a:solidFill>
                  <a:srgbClr val="0070C0"/>
                </a:solidFill>
              </a:rPr>
              <a:t>уһун</a:t>
            </a:r>
            <a:r>
              <a:rPr lang="ru-RU" b="1" dirty="0" smtClean="0">
                <a:solidFill>
                  <a:srgbClr val="0070C0"/>
                </a:solidFill>
              </a:rPr>
              <a:t>, </a:t>
            </a:r>
            <a:r>
              <a:rPr lang="ru-RU" b="1" dirty="0" err="1" smtClean="0">
                <a:solidFill>
                  <a:srgbClr val="0070C0"/>
                </a:solidFill>
              </a:rPr>
              <a:t>сырдык</a:t>
            </a:r>
            <a:r>
              <a:rPr lang="ru-RU" b="1" dirty="0" smtClean="0">
                <a:solidFill>
                  <a:srgbClr val="0070C0"/>
                </a:solidFill>
              </a:rPr>
              <a:t>, </a:t>
            </a:r>
            <a:r>
              <a:rPr lang="ru-RU" b="1" dirty="0" err="1" smtClean="0">
                <a:solidFill>
                  <a:srgbClr val="0070C0"/>
                </a:solidFill>
              </a:rPr>
              <a:t>учугэй</a:t>
            </a:r>
            <a:r>
              <a:rPr lang="ru-RU" b="1" dirty="0" smtClean="0">
                <a:solidFill>
                  <a:srgbClr val="0070C0"/>
                </a:solidFill>
              </a:rPr>
              <a:t>.</a:t>
            </a:r>
            <a:endParaRPr lang="sah-R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45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7024744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sah-RU" sz="3200" b="1" dirty="0">
                <a:solidFill>
                  <a:srgbClr val="94C600"/>
                </a:solidFill>
              </a:rPr>
              <a:t>Тимофей Егорович Сметанин</a:t>
            </a:r>
            <a:endParaRPr lang="sah-RU" b="1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3059832" y="1340768"/>
            <a:ext cx="5616624" cy="5184576"/>
          </a:xfrm>
        </p:spPr>
        <p:txBody>
          <a:bodyPr>
            <a:normAutofit fontScale="92500" lnSpcReduction="20000"/>
          </a:bodyPr>
          <a:lstStyle/>
          <a:p>
            <a:pPr marL="0" lvl="0" indent="0" algn="just">
              <a:buClr>
                <a:srgbClr val="94C600"/>
              </a:buClr>
              <a:buNone/>
            </a:pPr>
            <a:r>
              <a:rPr lang="ru-RU" sz="1700" b="1" dirty="0">
                <a:solidFill>
                  <a:srgbClr val="3E3D2D"/>
                </a:solidFill>
                <a:cs typeface="Times New Roman" pitchFamily="18" charset="0"/>
              </a:rPr>
              <a:t>	</a:t>
            </a:r>
            <a:r>
              <a:rPr lang="ru-RU" sz="1700" b="1" dirty="0" err="1">
                <a:solidFill>
                  <a:srgbClr val="3E3D2D"/>
                </a:solidFill>
                <a:cs typeface="Times New Roman" pitchFamily="18" charset="0"/>
              </a:rPr>
              <a:t>Т.Е.Сметанин</a:t>
            </a:r>
            <a:r>
              <a:rPr lang="ru-RU" sz="1700" b="1" dirty="0">
                <a:solidFill>
                  <a:srgbClr val="3E3D2D"/>
                </a:solidFill>
                <a:cs typeface="Times New Roman" pitchFamily="18" charset="0"/>
              </a:rPr>
              <a:t> – </a:t>
            </a:r>
            <a:r>
              <a:rPr lang="ru-RU" sz="1700" dirty="0" err="1">
                <a:solidFill>
                  <a:srgbClr val="3E3D2D"/>
                </a:solidFill>
                <a:cs typeface="Times New Roman" pitchFamily="18" charset="0"/>
              </a:rPr>
              <a:t>саха</a:t>
            </a:r>
            <a:r>
              <a:rPr lang="ru-RU" sz="1700" dirty="0">
                <a:solidFill>
                  <a:srgbClr val="3E3D2D"/>
                </a:solidFill>
                <a:cs typeface="Times New Roman" pitchFamily="18" charset="0"/>
              </a:rPr>
              <a:t> </a:t>
            </a:r>
            <a:r>
              <a:rPr lang="ru-RU" sz="1700" dirty="0" err="1">
                <a:solidFill>
                  <a:srgbClr val="3E3D2D"/>
                </a:solidFill>
                <a:cs typeface="Times New Roman" pitchFamily="18" charset="0"/>
              </a:rPr>
              <a:t>суруйааччыта</a:t>
            </a:r>
            <a:r>
              <a:rPr lang="ru-RU" sz="1700" dirty="0">
                <a:solidFill>
                  <a:srgbClr val="3E3D2D"/>
                </a:solidFill>
                <a:cs typeface="Times New Roman" pitchFamily="18" charset="0"/>
              </a:rPr>
              <a:t>, прозаик, поэт, </a:t>
            </a:r>
            <a:r>
              <a:rPr lang="ru-RU" sz="1700" dirty="0" err="1">
                <a:solidFill>
                  <a:srgbClr val="3E3D2D"/>
                </a:solidFill>
                <a:cs typeface="Times New Roman" pitchFamily="18" charset="0"/>
              </a:rPr>
              <a:t>Аҕа</a:t>
            </a:r>
            <a:r>
              <a:rPr lang="ru-RU" sz="1700" dirty="0">
                <a:solidFill>
                  <a:srgbClr val="3E3D2D"/>
                </a:solidFill>
                <a:cs typeface="Times New Roman" pitchFamily="18" charset="0"/>
              </a:rPr>
              <a:t> дойду </a:t>
            </a:r>
            <a:r>
              <a:rPr lang="ru-RU" sz="1700" dirty="0" err="1">
                <a:solidFill>
                  <a:srgbClr val="3E3D2D"/>
                </a:solidFill>
                <a:cs typeface="Times New Roman" pitchFamily="18" charset="0"/>
              </a:rPr>
              <a:t>сэриитин</a:t>
            </a:r>
            <a:r>
              <a:rPr lang="ru-RU" sz="1700" dirty="0">
                <a:solidFill>
                  <a:srgbClr val="3E3D2D"/>
                </a:solidFill>
                <a:cs typeface="Times New Roman" pitchFamily="18" charset="0"/>
              </a:rPr>
              <a:t> </a:t>
            </a:r>
            <a:r>
              <a:rPr lang="ru-RU" sz="1700" dirty="0" err="1">
                <a:solidFill>
                  <a:srgbClr val="3E3D2D"/>
                </a:solidFill>
                <a:cs typeface="Times New Roman" pitchFamily="18" charset="0"/>
              </a:rPr>
              <a:t>кыттыылааҕа</a:t>
            </a:r>
            <a:r>
              <a:rPr lang="ru-RU" sz="1700" dirty="0">
                <a:solidFill>
                  <a:srgbClr val="3E3D2D"/>
                </a:solidFill>
                <a:cs typeface="Times New Roman" pitchFamily="18" charset="0"/>
              </a:rPr>
              <a:t>. </a:t>
            </a:r>
            <a:r>
              <a:rPr lang="ru-RU" sz="1700" dirty="0">
                <a:solidFill>
                  <a:srgbClr val="3E3D2D"/>
                </a:solidFill>
                <a:cs typeface="Times New Roman" pitchFamily="18" charset="0"/>
                <a:hlinkClick r:id="rId2" action="ppaction://hlinkfile" tooltip="1919"/>
              </a:rPr>
              <a:t>1919</a:t>
            </a:r>
            <a:r>
              <a:rPr lang="ru-RU" sz="1700" dirty="0">
                <a:solidFill>
                  <a:srgbClr val="3E3D2D"/>
                </a:solidFill>
                <a:cs typeface="Times New Roman" pitchFamily="18" charset="0"/>
              </a:rPr>
              <a:t> </a:t>
            </a:r>
            <a:r>
              <a:rPr lang="ru-RU" sz="1700" dirty="0" err="1">
                <a:solidFill>
                  <a:srgbClr val="3E3D2D"/>
                </a:solidFill>
                <a:cs typeface="Times New Roman" pitchFamily="18" charset="0"/>
              </a:rPr>
              <a:t>сыллаахха</a:t>
            </a:r>
            <a:r>
              <a:rPr lang="ru-RU" sz="1700" dirty="0">
                <a:solidFill>
                  <a:srgbClr val="3E3D2D"/>
                </a:solidFill>
                <a:cs typeface="Times New Roman" pitchFamily="18" charset="0"/>
              </a:rPr>
              <a:t> </a:t>
            </a:r>
            <a:r>
              <a:rPr lang="ru-RU" sz="1700" dirty="0" err="1">
                <a:solidFill>
                  <a:srgbClr val="3E3D2D"/>
                </a:solidFill>
                <a:cs typeface="Times New Roman" pitchFamily="18" charset="0"/>
                <a:hlinkClick r:id="rId3" action="ppaction://hlinkfile" tooltip="Орто Бүлүү улууһа (маннык сирэй суох)"/>
              </a:rPr>
              <a:t>Орто</a:t>
            </a:r>
            <a:r>
              <a:rPr lang="ru-RU" sz="1700" dirty="0">
                <a:solidFill>
                  <a:srgbClr val="3E3D2D"/>
                </a:solidFill>
                <a:cs typeface="Times New Roman" pitchFamily="18" charset="0"/>
                <a:hlinkClick r:id="rId3" action="ppaction://hlinkfile" tooltip="Орто Бүлүү улууһа (маннык сирэй суох)"/>
              </a:rPr>
              <a:t> </a:t>
            </a:r>
            <a:r>
              <a:rPr lang="ru-RU" sz="1700" dirty="0" err="1">
                <a:solidFill>
                  <a:srgbClr val="3E3D2D"/>
                </a:solidFill>
                <a:cs typeface="Times New Roman" pitchFamily="18" charset="0"/>
                <a:hlinkClick r:id="rId3" action="ppaction://hlinkfile" tooltip="Орто Бүлүү улууһа (маннык сирэй суох)"/>
              </a:rPr>
              <a:t>Бүлүү</a:t>
            </a:r>
            <a:r>
              <a:rPr lang="ru-RU" sz="1700" dirty="0">
                <a:solidFill>
                  <a:srgbClr val="3E3D2D"/>
                </a:solidFill>
                <a:cs typeface="Times New Roman" pitchFamily="18" charset="0"/>
                <a:hlinkClick r:id="rId3" action="ppaction://hlinkfile" tooltip="Орто Бүлүү улууһа (маннык сирэй суох)"/>
              </a:rPr>
              <a:t> </a:t>
            </a:r>
            <a:r>
              <a:rPr lang="ru-RU" sz="1700" dirty="0" err="1">
                <a:solidFill>
                  <a:srgbClr val="3E3D2D"/>
                </a:solidFill>
                <a:cs typeface="Times New Roman" pitchFamily="18" charset="0"/>
                <a:hlinkClick r:id="rId3" action="ppaction://hlinkfile" tooltip="Орто Бүлүү улууһа (маннык сирэй суох)"/>
              </a:rPr>
              <a:t>улууһун</a:t>
            </a:r>
            <a:r>
              <a:rPr lang="ru-RU" sz="1700" dirty="0">
                <a:solidFill>
                  <a:srgbClr val="3E3D2D"/>
                </a:solidFill>
                <a:cs typeface="Times New Roman" pitchFamily="18" charset="0"/>
              </a:rPr>
              <a:t> </a:t>
            </a:r>
            <a:r>
              <a:rPr lang="ru-RU" sz="1700" dirty="0" err="1">
                <a:solidFill>
                  <a:srgbClr val="3E3D2D"/>
                </a:solidFill>
                <a:cs typeface="Times New Roman" pitchFamily="18" charset="0"/>
              </a:rPr>
              <a:t>кырыы</a:t>
            </a:r>
            <a:r>
              <a:rPr lang="ru-RU" sz="1700" dirty="0">
                <a:solidFill>
                  <a:srgbClr val="3E3D2D"/>
                </a:solidFill>
                <a:cs typeface="Times New Roman" pitchFamily="18" charset="0"/>
              </a:rPr>
              <a:t> </a:t>
            </a:r>
            <a:r>
              <a:rPr lang="ru-RU" sz="1700" dirty="0" err="1">
                <a:solidFill>
                  <a:srgbClr val="3E3D2D"/>
                </a:solidFill>
                <a:cs typeface="Times New Roman" pitchFamily="18" charset="0"/>
              </a:rPr>
              <a:t>нэһилиэгэр</a:t>
            </a:r>
            <a:r>
              <a:rPr lang="ru-RU" sz="1700" dirty="0">
                <a:solidFill>
                  <a:srgbClr val="3E3D2D"/>
                </a:solidFill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rgbClr val="3E3D2D"/>
                </a:solidFill>
                <a:cs typeface="Times New Roman" pitchFamily="18" charset="0"/>
              </a:rPr>
              <a:t>Чачыга</a:t>
            </a:r>
            <a:r>
              <a:rPr lang="ru-RU" sz="1700" dirty="0" smtClean="0">
                <a:solidFill>
                  <a:srgbClr val="3E3D2D"/>
                </a:solidFill>
                <a:cs typeface="Times New Roman" pitchFamily="18" charset="0"/>
              </a:rPr>
              <a:t> (</a:t>
            </a:r>
            <a:r>
              <a:rPr lang="ru-RU" sz="1600" dirty="0" smtClean="0">
                <a:solidFill>
                  <a:prstClr val="black"/>
                </a:solidFill>
                <a:latin typeface="Constantia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Constantia"/>
              </a:rPr>
              <a:t>кэлин</a:t>
            </a:r>
            <a:r>
              <a:rPr lang="ru-RU" sz="1600" dirty="0">
                <a:solidFill>
                  <a:prstClr val="black"/>
                </a:solidFill>
                <a:latin typeface="Constantia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Constantia"/>
              </a:rPr>
              <a:t>Кэбээйи</a:t>
            </a:r>
            <a:r>
              <a:rPr lang="ru-RU" sz="1600" dirty="0">
                <a:solidFill>
                  <a:prstClr val="black"/>
                </a:solidFill>
                <a:latin typeface="Constantia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Constantia"/>
              </a:rPr>
              <a:t>наһилиэгэ</a:t>
            </a:r>
            <a:r>
              <a:rPr lang="ru-RU" sz="1600" dirty="0">
                <a:solidFill>
                  <a:prstClr val="black"/>
                </a:solidFill>
                <a:latin typeface="Constantia"/>
              </a:rPr>
              <a:t>, </a:t>
            </a:r>
            <a:r>
              <a:rPr lang="ru-RU" sz="1600" dirty="0" err="1">
                <a:solidFill>
                  <a:prstClr val="black"/>
                </a:solidFill>
                <a:latin typeface="Constantia"/>
                <a:hlinkClick r:id="rId4" action="ppaction://hlinkfile" tooltip="Кэбээйи улууһа"/>
              </a:rPr>
              <a:t>Кэбээйи</a:t>
            </a:r>
            <a:r>
              <a:rPr lang="ru-RU" sz="1600" dirty="0">
                <a:solidFill>
                  <a:prstClr val="black"/>
                </a:solidFill>
                <a:latin typeface="Constantia"/>
                <a:hlinkClick r:id="rId4" action="ppaction://hlinkfile" tooltip="Кэбээйи улууһа"/>
              </a:rPr>
              <a:t> </a:t>
            </a:r>
            <a:r>
              <a:rPr lang="ru-RU" sz="1600" dirty="0" err="1" smtClean="0">
                <a:solidFill>
                  <a:prstClr val="black"/>
                </a:solidFill>
                <a:latin typeface="Constantia"/>
                <a:hlinkClick r:id="rId4" action="ppaction://hlinkfile" tooltip="Кэбээйи улууһа"/>
              </a:rPr>
              <a:t>оройуона</a:t>
            </a:r>
            <a:r>
              <a:rPr lang="ru-RU" sz="1600" dirty="0" smtClean="0">
                <a:solidFill>
                  <a:prstClr val="black"/>
                </a:solidFill>
                <a:latin typeface="Constantia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Constantia"/>
              </a:rPr>
              <a:t>диэн</a:t>
            </a:r>
            <a:r>
              <a:rPr lang="ru-RU" sz="1600" dirty="0">
                <a:solidFill>
                  <a:prstClr val="black"/>
                </a:solidFill>
                <a:latin typeface="Constantia"/>
              </a:rPr>
              <a:t> </a:t>
            </a:r>
            <a:r>
              <a:rPr lang="ru-RU" sz="1600" dirty="0" err="1" smtClean="0">
                <a:solidFill>
                  <a:prstClr val="black"/>
                </a:solidFill>
                <a:latin typeface="Constantia"/>
              </a:rPr>
              <a:t>ааттаммыта</a:t>
            </a:r>
            <a:r>
              <a:rPr lang="ru-RU" sz="1600" dirty="0" smtClean="0">
                <a:solidFill>
                  <a:prstClr val="black"/>
                </a:solidFill>
                <a:latin typeface="Constantia"/>
              </a:rPr>
              <a:t>)</a:t>
            </a:r>
            <a:r>
              <a:rPr lang="ru-RU" sz="1700" dirty="0" smtClean="0">
                <a:solidFill>
                  <a:srgbClr val="3E3D2D"/>
                </a:solidFill>
                <a:cs typeface="Times New Roman" pitchFamily="18" charset="0"/>
              </a:rPr>
              <a:t> </a:t>
            </a:r>
            <a:r>
              <a:rPr lang="ru-RU" sz="1700" dirty="0" smtClean="0">
                <a:solidFill>
                  <a:srgbClr val="3E3D2D"/>
                </a:solidFill>
                <a:cs typeface="Times New Roman" pitchFamily="18" charset="0"/>
              </a:rPr>
              <a:t>, </a:t>
            </a:r>
            <a:r>
              <a:rPr lang="ru-RU" sz="1700" dirty="0" err="1">
                <a:solidFill>
                  <a:srgbClr val="3E3D2D"/>
                </a:solidFill>
                <a:cs typeface="Times New Roman" pitchFamily="18" charset="0"/>
              </a:rPr>
              <a:t>дьадаҥы</a:t>
            </a:r>
            <a:r>
              <a:rPr lang="ru-RU" sz="1700" dirty="0">
                <a:solidFill>
                  <a:srgbClr val="3E3D2D"/>
                </a:solidFill>
                <a:cs typeface="Times New Roman" pitchFamily="18" charset="0"/>
              </a:rPr>
              <a:t> </a:t>
            </a:r>
            <a:r>
              <a:rPr lang="ru-RU" sz="1700" dirty="0" err="1">
                <a:solidFill>
                  <a:srgbClr val="3E3D2D"/>
                </a:solidFill>
                <a:cs typeface="Times New Roman" pitchFamily="18" charset="0"/>
              </a:rPr>
              <a:t>дьиэ</a:t>
            </a:r>
            <a:r>
              <a:rPr lang="ru-RU" sz="1700" dirty="0">
                <a:solidFill>
                  <a:srgbClr val="3E3D2D"/>
                </a:solidFill>
                <a:cs typeface="Times New Roman" pitchFamily="18" charset="0"/>
              </a:rPr>
              <a:t> </a:t>
            </a:r>
            <a:r>
              <a:rPr lang="ru-RU" sz="1700" dirty="0" err="1">
                <a:solidFill>
                  <a:srgbClr val="3E3D2D"/>
                </a:solidFill>
                <a:cs typeface="Times New Roman" pitchFamily="18" charset="0"/>
              </a:rPr>
              <a:t>кэргэҥҥэ</a:t>
            </a:r>
            <a:r>
              <a:rPr lang="ru-RU" sz="1700" dirty="0">
                <a:solidFill>
                  <a:srgbClr val="3E3D2D"/>
                </a:solidFill>
                <a:cs typeface="Times New Roman" pitchFamily="18" charset="0"/>
              </a:rPr>
              <a:t> </a:t>
            </a:r>
            <a:r>
              <a:rPr lang="ru-RU" sz="1700" dirty="0" err="1">
                <a:solidFill>
                  <a:srgbClr val="3E3D2D"/>
                </a:solidFill>
                <a:cs typeface="Times New Roman" pitchFamily="18" charset="0"/>
              </a:rPr>
              <a:t>төрөөбүтэ</a:t>
            </a:r>
            <a:r>
              <a:rPr lang="ru-RU" sz="1700" dirty="0">
                <a:solidFill>
                  <a:srgbClr val="3E3D2D"/>
                </a:solidFill>
                <a:cs typeface="Times New Roman" pitchFamily="18" charset="0"/>
              </a:rPr>
              <a:t>. </a:t>
            </a:r>
          </a:p>
          <a:p>
            <a:pPr marL="0" lvl="0" indent="0" algn="just">
              <a:buClr>
                <a:srgbClr val="94C600"/>
              </a:buClr>
              <a:buNone/>
            </a:pPr>
            <a:r>
              <a:rPr lang="ru-RU" sz="1700" dirty="0">
                <a:solidFill>
                  <a:srgbClr val="3E3D2D"/>
                </a:solidFill>
                <a:cs typeface="Times New Roman" pitchFamily="18" charset="0"/>
              </a:rPr>
              <a:t>	</a:t>
            </a:r>
            <a:r>
              <a:rPr lang="ru-RU" sz="1700" dirty="0" err="1">
                <a:solidFill>
                  <a:srgbClr val="3E3D2D"/>
                </a:solidFill>
                <a:cs typeface="Times New Roman" pitchFamily="18" charset="0"/>
              </a:rPr>
              <a:t>Т.Е.Сметанин</a:t>
            </a:r>
            <a:r>
              <a:rPr lang="ru-RU" sz="1700" dirty="0">
                <a:solidFill>
                  <a:srgbClr val="3E3D2D"/>
                </a:solidFill>
                <a:cs typeface="Times New Roman" pitchFamily="18" charset="0"/>
              </a:rPr>
              <a:t> </a:t>
            </a:r>
            <a:r>
              <a:rPr lang="ru-RU" sz="1700" dirty="0" err="1">
                <a:solidFill>
                  <a:srgbClr val="3E3D2D"/>
                </a:solidFill>
                <a:cs typeface="Times New Roman" pitchFamily="18" charset="0"/>
              </a:rPr>
              <a:t>оҕолорго</a:t>
            </a:r>
            <a:r>
              <a:rPr lang="ru-RU" sz="1700" dirty="0">
                <a:solidFill>
                  <a:srgbClr val="3E3D2D"/>
                </a:solidFill>
                <a:cs typeface="Times New Roman" pitchFamily="18" charset="0"/>
              </a:rPr>
              <a:t> </a:t>
            </a:r>
            <a:r>
              <a:rPr lang="ru-RU" sz="1700" dirty="0" err="1">
                <a:solidFill>
                  <a:srgbClr val="3E3D2D"/>
                </a:solidFill>
                <a:cs typeface="Times New Roman" pitchFamily="18" charset="0"/>
              </a:rPr>
              <a:t>аналлаах</a:t>
            </a:r>
            <a:r>
              <a:rPr lang="ru-RU" sz="1700" dirty="0">
                <a:solidFill>
                  <a:srgbClr val="3E3D2D"/>
                </a:solidFill>
                <a:cs typeface="Times New Roman" pitchFamily="18" charset="0"/>
              </a:rPr>
              <a:t> </a:t>
            </a:r>
            <a:r>
              <a:rPr lang="ru-RU" sz="1700" dirty="0" err="1">
                <a:solidFill>
                  <a:srgbClr val="3E3D2D"/>
                </a:solidFill>
                <a:cs typeface="Times New Roman" pitchFamily="18" charset="0"/>
              </a:rPr>
              <a:t>айымньылара</a:t>
            </a:r>
            <a:r>
              <a:rPr lang="ru-RU" sz="1700" dirty="0">
                <a:solidFill>
                  <a:srgbClr val="3E3D2D"/>
                </a:solidFill>
                <a:cs typeface="Times New Roman" pitchFamily="18" charset="0"/>
              </a:rPr>
              <a:t> </a:t>
            </a:r>
            <a:r>
              <a:rPr lang="ru-RU" sz="1700" dirty="0" err="1">
                <a:solidFill>
                  <a:srgbClr val="3E3D2D"/>
                </a:solidFill>
                <a:cs typeface="Times New Roman" pitchFamily="18" charset="0"/>
              </a:rPr>
              <a:t>оҕо</a:t>
            </a:r>
            <a:r>
              <a:rPr lang="ru-RU" sz="1700" dirty="0">
                <a:solidFill>
                  <a:srgbClr val="3E3D2D"/>
                </a:solidFill>
                <a:cs typeface="Times New Roman" pitchFamily="18" charset="0"/>
              </a:rPr>
              <a:t> </a:t>
            </a:r>
            <a:r>
              <a:rPr lang="ru-RU" sz="1700" dirty="0" err="1">
                <a:solidFill>
                  <a:srgbClr val="3E3D2D"/>
                </a:solidFill>
                <a:cs typeface="Times New Roman" pitchFamily="18" charset="0"/>
              </a:rPr>
              <a:t>өйүнэн-санаатынан</a:t>
            </a:r>
            <a:r>
              <a:rPr lang="ru-RU" sz="1700" dirty="0">
                <a:solidFill>
                  <a:srgbClr val="3E3D2D"/>
                </a:solidFill>
                <a:cs typeface="Times New Roman" pitchFamily="18" charset="0"/>
              </a:rPr>
              <a:t> </a:t>
            </a:r>
            <a:r>
              <a:rPr lang="ru-RU" sz="1700" dirty="0" err="1">
                <a:solidFill>
                  <a:srgbClr val="3E3D2D"/>
                </a:solidFill>
                <a:cs typeface="Times New Roman" pitchFamily="18" charset="0"/>
              </a:rPr>
              <a:t>чахчы</a:t>
            </a:r>
            <a:r>
              <a:rPr lang="ru-RU" sz="1700" dirty="0">
                <a:solidFill>
                  <a:srgbClr val="3E3D2D"/>
                </a:solidFill>
                <a:cs typeface="Times New Roman" pitchFamily="18" charset="0"/>
              </a:rPr>
              <a:t> </a:t>
            </a:r>
            <a:r>
              <a:rPr lang="ru-RU" sz="1700" dirty="0" err="1">
                <a:solidFill>
                  <a:srgbClr val="3E3D2D"/>
                </a:solidFill>
                <a:cs typeface="Times New Roman" pitchFamily="18" charset="0"/>
              </a:rPr>
              <a:t>ылыныан</a:t>
            </a:r>
            <a:r>
              <a:rPr lang="ru-RU" sz="1700" dirty="0">
                <a:solidFill>
                  <a:srgbClr val="3E3D2D"/>
                </a:solidFill>
                <a:cs typeface="Times New Roman" pitchFamily="18" charset="0"/>
              </a:rPr>
              <a:t> </a:t>
            </a:r>
            <a:r>
              <a:rPr lang="ru-RU" sz="1700" dirty="0" err="1">
                <a:solidFill>
                  <a:srgbClr val="3E3D2D"/>
                </a:solidFill>
                <a:cs typeface="Times New Roman" pitchFamily="18" charset="0"/>
              </a:rPr>
              <a:t>курдук</a:t>
            </a:r>
            <a:r>
              <a:rPr lang="ru-RU" sz="1700" dirty="0">
                <a:solidFill>
                  <a:srgbClr val="3E3D2D"/>
                </a:solidFill>
                <a:cs typeface="Times New Roman" pitchFamily="18" charset="0"/>
              </a:rPr>
              <a:t> </a:t>
            </a:r>
            <a:r>
              <a:rPr lang="ru-RU" sz="1700" dirty="0" err="1">
                <a:solidFill>
                  <a:srgbClr val="3E3D2D"/>
                </a:solidFill>
                <a:cs typeface="Times New Roman" pitchFamily="18" charset="0"/>
              </a:rPr>
              <a:t>итэҕэтиилээхтэр</a:t>
            </a:r>
            <a:r>
              <a:rPr lang="ru-RU" sz="1700" dirty="0">
                <a:solidFill>
                  <a:srgbClr val="3E3D2D"/>
                </a:solidFill>
                <a:cs typeface="Times New Roman" pitchFamily="18" charset="0"/>
              </a:rPr>
              <a:t>. </a:t>
            </a:r>
            <a:r>
              <a:rPr lang="ru-RU" sz="1700" dirty="0" err="1">
                <a:solidFill>
                  <a:srgbClr val="3E3D2D"/>
                </a:solidFill>
                <a:cs typeface="Times New Roman" pitchFamily="18" charset="0"/>
              </a:rPr>
              <a:t>Геройдара</a:t>
            </a:r>
            <a:r>
              <a:rPr lang="ru-RU" sz="1700" dirty="0">
                <a:solidFill>
                  <a:srgbClr val="3E3D2D"/>
                </a:solidFill>
                <a:cs typeface="Times New Roman" pitchFamily="18" charset="0"/>
              </a:rPr>
              <a:t> – </a:t>
            </a:r>
            <a:r>
              <a:rPr lang="ru-RU" sz="1700" dirty="0" err="1">
                <a:solidFill>
                  <a:srgbClr val="3E3D2D"/>
                </a:solidFill>
                <a:cs typeface="Times New Roman" pitchFamily="18" charset="0"/>
              </a:rPr>
              <a:t>ааҕааччыларын</a:t>
            </a:r>
            <a:r>
              <a:rPr lang="ru-RU" sz="1700" dirty="0">
                <a:solidFill>
                  <a:srgbClr val="3E3D2D"/>
                </a:solidFill>
                <a:cs typeface="Times New Roman" pitchFamily="18" charset="0"/>
              </a:rPr>
              <a:t> </a:t>
            </a:r>
            <a:r>
              <a:rPr lang="ru-RU" sz="1700" dirty="0" err="1">
                <a:solidFill>
                  <a:srgbClr val="3E3D2D"/>
                </a:solidFill>
                <a:cs typeface="Times New Roman" pitchFamily="18" charset="0"/>
              </a:rPr>
              <a:t>саастыылаахтара</a:t>
            </a:r>
            <a:r>
              <a:rPr lang="ru-RU" sz="1700" dirty="0">
                <a:solidFill>
                  <a:srgbClr val="3E3D2D"/>
                </a:solidFill>
                <a:cs typeface="Times New Roman" pitchFamily="18" charset="0"/>
              </a:rPr>
              <a:t> </a:t>
            </a:r>
            <a:r>
              <a:rPr lang="ru-RU" sz="1700" dirty="0" err="1">
                <a:solidFill>
                  <a:srgbClr val="3E3D2D"/>
                </a:solidFill>
                <a:cs typeface="Times New Roman" pitchFamily="18" charset="0"/>
              </a:rPr>
              <a:t>оҕолор</a:t>
            </a:r>
            <a:r>
              <a:rPr lang="ru-RU" sz="1700" dirty="0">
                <a:solidFill>
                  <a:srgbClr val="3E3D2D"/>
                </a:solidFill>
                <a:cs typeface="Times New Roman" pitchFamily="18" charset="0"/>
              </a:rPr>
              <a:t>, </a:t>
            </a:r>
            <a:r>
              <a:rPr lang="ru-RU" sz="1700" dirty="0" err="1">
                <a:solidFill>
                  <a:srgbClr val="3E3D2D"/>
                </a:solidFill>
                <a:cs typeface="Times New Roman" pitchFamily="18" charset="0"/>
              </a:rPr>
              <a:t>кыыллар</a:t>
            </a:r>
            <a:r>
              <a:rPr lang="ru-RU" sz="1700" dirty="0">
                <a:solidFill>
                  <a:srgbClr val="3E3D2D"/>
                </a:solidFill>
                <a:cs typeface="Times New Roman" pitchFamily="18" charset="0"/>
              </a:rPr>
              <a:t> </a:t>
            </a:r>
            <a:r>
              <a:rPr lang="ru-RU" sz="1700" dirty="0" err="1">
                <a:solidFill>
                  <a:srgbClr val="3E3D2D"/>
                </a:solidFill>
                <a:cs typeface="Times New Roman" pitchFamily="18" charset="0"/>
              </a:rPr>
              <a:t>оҕолоро</a:t>
            </a:r>
            <a:r>
              <a:rPr lang="ru-RU" sz="1700" dirty="0">
                <a:solidFill>
                  <a:srgbClr val="3E3D2D"/>
                </a:solidFill>
                <a:cs typeface="Times New Roman" pitchFamily="18" charset="0"/>
              </a:rPr>
              <a:t>, </a:t>
            </a:r>
            <a:r>
              <a:rPr lang="ru-RU" sz="1700" dirty="0" err="1">
                <a:solidFill>
                  <a:srgbClr val="3E3D2D"/>
                </a:solidFill>
                <a:cs typeface="Times New Roman" pitchFamily="18" charset="0"/>
              </a:rPr>
              <a:t>кыыллар</a:t>
            </a:r>
            <a:r>
              <a:rPr lang="ru-RU" sz="1700" dirty="0">
                <a:solidFill>
                  <a:srgbClr val="3E3D2D"/>
                </a:solidFill>
                <a:cs typeface="Times New Roman" pitchFamily="18" charset="0"/>
              </a:rPr>
              <a:t> – </a:t>
            </a:r>
            <a:r>
              <a:rPr lang="ru-RU" sz="1700" dirty="0" err="1">
                <a:solidFill>
                  <a:srgbClr val="3E3D2D"/>
                </a:solidFill>
                <a:cs typeface="Times New Roman" pitchFamily="18" charset="0"/>
              </a:rPr>
              <a:t>көтөрдөр</a:t>
            </a:r>
            <a:r>
              <a:rPr lang="ru-RU" sz="1700" dirty="0">
                <a:solidFill>
                  <a:srgbClr val="3E3D2D"/>
                </a:solidFill>
                <a:cs typeface="Times New Roman" pitchFamily="18" charset="0"/>
              </a:rPr>
              <a:t>. </a:t>
            </a:r>
          </a:p>
          <a:p>
            <a:pPr marL="0" lvl="0" indent="0" algn="just">
              <a:buClr>
                <a:srgbClr val="94C600"/>
              </a:buClr>
              <a:buNone/>
            </a:pPr>
            <a:r>
              <a:rPr lang="ru-RU" sz="1700" dirty="0">
                <a:solidFill>
                  <a:srgbClr val="3E3D2D"/>
                </a:solidFill>
                <a:cs typeface="Times New Roman" pitchFamily="18" charset="0"/>
              </a:rPr>
              <a:t>	«</a:t>
            </a:r>
            <a:r>
              <a:rPr lang="sah-RU" sz="1700" dirty="0">
                <a:solidFill>
                  <a:srgbClr val="3E3D2D"/>
                </a:solidFill>
                <a:cs typeface="Times New Roman" pitchFamily="18" charset="0"/>
              </a:rPr>
              <a:t>Эһэ туһунан остуоруйа</a:t>
            </a:r>
            <a:r>
              <a:rPr lang="ru-RU" sz="1700" dirty="0">
                <a:solidFill>
                  <a:srgbClr val="3E3D2D"/>
                </a:solidFill>
                <a:cs typeface="Times New Roman" pitchFamily="18" charset="0"/>
              </a:rPr>
              <a:t>», «</a:t>
            </a:r>
            <a:r>
              <a:rPr lang="ru-RU" sz="1700" dirty="0" err="1">
                <a:solidFill>
                  <a:srgbClr val="3E3D2D"/>
                </a:solidFill>
                <a:cs typeface="Times New Roman" pitchFamily="18" charset="0"/>
              </a:rPr>
              <a:t>Мэхээлэчээн</a:t>
            </a:r>
            <a:r>
              <a:rPr lang="ru-RU" sz="1700" dirty="0">
                <a:solidFill>
                  <a:srgbClr val="3E3D2D"/>
                </a:solidFill>
                <a:cs typeface="Times New Roman" pitchFamily="18" charset="0"/>
              </a:rPr>
              <a:t> </a:t>
            </a:r>
            <a:r>
              <a:rPr lang="ru-RU" sz="1700" dirty="0" err="1">
                <a:solidFill>
                  <a:srgbClr val="3E3D2D"/>
                </a:solidFill>
                <a:cs typeface="Times New Roman" pitchFamily="18" charset="0"/>
              </a:rPr>
              <a:t>булчут</a:t>
            </a:r>
            <a:r>
              <a:rPr lang="ru-RU" sz="1700" dirty="0">
                <a:solidFill>
                  <a:srgbClr val="3E3D2D"/>
                </a:solidFill>
                <a:cs typeface="Times New Roman" pitchFamily="18" charset="0"/>
              </a:rPr>
              <a:t> </a:t>
            </a:r>
            <a:r>
              <a:rPr lang="ru-RU" sz="1700" dirty="0" err="1">
                <a:solidFill>
                  <a:srgbClr val="3E3D2D"/>
                </a:solidFill>
                <a:cs typeface="Times New Roman" pitchFamily="18" charset="0"/>
              </a:rPr>
              <a:t>кэпсээннэрэ</a:t>
            </a:r>
            <a:r>
              <a:rPr lang="ru-RU" sz="1700" dirty="0">
                <a:solidFill>
                  <a:srgbClr val="3E3D2D"/>
                </a:solidFill>
                <a:cs typeface="Times New Roman" pitchFamily="18" charset="0"/>
              </a:rPr>
              <a:t>» </a:t>
            </a:r>
            <a:r>
              <a:rPr lang="ru-RU" sz="1700" dirty="0" err="1">
                <a:solidFill>
                  <a:srgbClr val="3E3D2D"/>
                </a:solidFill>
                <a:cs typeface="Times New Roman" pitchFamily="18" charset="0"/>
              </a:rPr>
              <a:t>кыра</a:t>
            </a:r>
            <a:r>
              <a:rPr lang="ru-RU" sz="1700" dirty="0">
                <a:solidFill>
                  <a:srgbClr val="3E3D2D"/>
                </a:solidFill>
                <a:cs typeface="Times New Roman" pitchFamily="18" charset="0"/>
              </a:rPr>
              <a:t> </a:t>
            </a:r>
            <a:r>
              <a:rPr lang="ru-RU" sz="1700" dirty="0" err="1">
                <a:solidFill>
                  <a:srgbClr val="3E3D2D"/>
                </a:solidFill>
                <a:cs typeface="Times New Roman" pitchFamily="18" charset="0"/>
              </a:rPr>
              <a:t>саастаах</a:t>
            </a:r>
            <a:r>
              <a:rPr lang="ru-RU" sz="1700" dirty="0">
                <a:solidFill>
                  <a:srgbClr val="3E3D2D"/>
                </a:solidFill>
                <a:cs typeface="Times New Roman" pitchFamily="18" charset="0"/>
              </a:rPr>
              <a:t> </a:t>
            </a:r>
            <a:r>
              <a:rPr lang="ru-RU" sz="1700" dirty="0" err="1">
                <a:solidFill>
                  <a:srgbClr val="3E3D2D"/>
                </a:solidFill>
                <a:cs typeface="Times New Roman" pitchFamily="18" charset="0"/>
              </a:rPr>
              <a:t>оскуола</a:t>
            </a:r>
            <a:r>
              <a:rPr lang="ru-RU" sz="1700" dirty="0">
                <a:solidFill>
                  <a:srgbClr val="3E3D2D"/>
                </a:solidFill>
                <a:cs typeface="Times New Roman" pitchFamily="18" charset="0"/>
              </a:rPr>
              <a:t> </a:t>
            </a:r>
            <a:r>
              <a:rPr lang="ru-RU" sz="1700" dirty="0" err="1">
                <a:solidFill>
                  <a:srgbClr val="3E3D2D"/>
                </a:solidFill>
                <a:cs typeface="Times New Roman" pitchFamily="18" charset="0"/>
              </a:rPr>
              <a:t>оҕолоругар</a:t>
            </a:r>
            <a:r>
              <a:rPr lang="ru-RU" sz="1700" dirty="0">
                <a:solidFill>
                  <a:srgbClr val="3E3D2D"/>
                </a:solidFill>
                <a:cs typeface="Times New Roman" pitchFamily="18" charset="0"/>
              </a:rPr>
              <a:t> </a:t>
            </a:r>
            <a:r>
              <a:rPr lang="ru-RU" sz="1700" dirty="0" err="1">
                <a:solidFill>
                  <a:srgbClr val="3E3D2D"/>
                </a:solidFill>
                <a:cs typeface="Times New Roman" pitchFamily="18" charset="0"/>
              </a:rPr>
              <a:t>анаммыт</a:t>
            </a:r>
            <a:r>
              <a:rPr lang="ru-RU" sz="1700" dirty="0">
                <a:solidFill>
                  <a:srgbClr val="3E3D2D"/>
                </a:solidFill>
                <a:cs typeface="Times New Roman" pitchFamily="18" charset="0"/>
              </a:rPr>
              <a:t> </a:t>
            </a:r>
            <a:r>
              <a:rPr lang="ru-RU" sz="1700" dirty="0" err="1">
                <a:solidFill>
                  <a:srgbClr val="3E3D2D"/>
                </a:solidFill>
                <a:cs typeface="Times New Roman" pitchFamily="18" charset="0"/>
              </a:rPr>
              <a:t>саамай</a:t>
            </a:r>
            <a:r>
              <a:rPr lang="ru-RU" sz="1700" dirty="0">
                <a:solidFill>
                  <a:srgbClr val="3E3D2D"/>
                </a:solidFill>
                <a:cs typeface="Times New Roman" pitchFamily="18" charset="0"/>
              </a:rPr>
              <a:t> </a:t>
            </a:r>
            <a:r>
              <a:rPr lang="ru-RU" sz="1700" dirty="0" err="1">
                <a:solidFill>
                  <a:srgbClr val="3E3D2D"/>
                </a:solidFill>
                <a:cs typeface="Times New Roman" pitchFamily="18" charset="0"/>
              </a:rPr>
              <a:t>табыллыбыт</a:t>
            </a:r>
            <a:r>
              <a:rPr lang="ru-RU" sz="1700" dirty="0">
                <a:solidFill>
                  <a:srgbClr val="3E3D2D"/>
                </a:solidFill>
                <a:cs typeface="Times New Roman" pitchFamily="18" charset="0"/>
              </a:rPr>
              <a:t> </a:t>
            </a:r>
            <a:r>
              <a:rPr lang="ru-RU" sz="1700" dirty="0" err="1">
                <a:solidFill>
                  <a:srgbClr val="3E3D2D"/>
                </a:solidFill>
                <a:cs typeface="Times New Roman" pitchFamily="18" charset="0"/>
              </a:rPr>
              <a:t>айымньылара</a:t>
            </a:r>
            <a:r>
              <a:rPr lang="ru-RU" sz="1700" dirty="0">
                <a:solidFill>
                  <a:srgbClr val="3E3D2D"/>
                </a:solidFill>
                <a:cs typeface="Times New Roman" pitchFamily="18" charset="0"/>
              </a:rPr>
              <a:t>. </a:t>
            </a:r>
            <a:r>
              <a:rPr lang="ru-RU" sz="1700" dirty="0" err="1">
                <a:solidFill>
                  <a:srgbClr val="3E3D2D"/>
                </a:solidFill>
                <a:cs typeface="Times New Roman" pitchFamily="18" charset="0"/>
              </a:rPr>
              <a:t>Оҕолор</a:t>
            </a:r>
            <a:r>
              <a:rPr lang="ru-RU" sz="1700" dirty="0">
                <a:solidFill>
                  <a:srgbClr val="3E3D2D"/>
                </a:solidFill>
                <a:cs typeface="Times New Roman" pitchFamily="18" charset="0"/>
              </a:rPr>
              <a:t> </a:t>
            </a:r>
            <a:r>
              <a:rPr lang="ru-RU" sz="1700" dirty="0" err="1">
                <a:solidFill>
                  <a:srgbClr val="3E3D2D"/>
                </a:solidFill>
                <a:cs typeface="Times New Roman" pitchFamily="18" charset="0"/>
              </a:rPr>
              <a:t>кини</a:t>
            </a:r>
            <a:r>
              <a:rPr lang="ru-RU" sz="1700" dirty="0">
                <a:solidFill>
                  <a:srgbClr val="3E3D2D"/>
                </a:solidFill>
                <a:cs typeface="Times New Roman" pitchFamily="18" charset="0"/>
              </a:rPr>
              <a:t> </a:t>
            </a:r>
            <a:r>
              <a:rPr lang="ru-RU" sz="1700" dirty="0" err="1">
                <a:solidFill>
                  <a:srgbClr val="3E3D2D"/>
                </a:solidFill>
                <a:cs typeface="Times New Roman" pitchFamily="18" charset="0"/>
              </a:rPr>
              <a:t>айымньыларыттан</a:t>
            </a:r>
            <a:r>
              <a:rPr lang="ru-RU" sz="1700" dirty="0">
                <a:solidFill>
                  <a:srgbClr val="3E3D2D"/>
                </a:solidFill>
                <a:cs typeface="Times New Roman" pitchFamily="18" charset="0"/>
              </a:rPr>
              <a:t> «</a:t>
            </a:r>
            <a:r>
              <a:rPr lang="sah-RU" sz="1700" dirty="0">
                <a:solidFill>
                  <a:srgbClr val="3E3D2D"/>
                </a:solidFill>
                <a:cs typeface="Times New Roman" pitchFamily="18" charset="0"/>
              </a:rPr>
              <a:t>Куоска олоҥхотун</a:t>
            </a:r>
            <a:r>
              <a:rPr lang="ru-RU" sz="1700" dirty="0">
                <a:solidFill>
                  <a:srgbClr val="3E3D2D"/>
                </a:solidFill>
                <a:cs typeface="Times New Roman" pitchFamily="18" charset="0"/>
              </a:rPr>
              <a:t>», «</a:t>
            </a:r>
            <a:r>
              <a:rPr lang="ru-RU" sz="1700" dirty="0" err="1">
                <a:solidFill>
                  <a:srgbClr val="3E3D2D"/>
                </a:solidFill>
                <a:cs typeface="Times New Roman" pitchFamily="18" charset="0"/>
              </a:rPr>
              <a:t>Күөрэгэйи</a:t>
            </a:r>
            <a:r>
              <a:rPr lang="ru-RU" sz="1700" dirty="0">
                <a:solidFill>
                  <a:srgbClr val="3E3D2D"/>
                </a:solidFill>
                <a:cs typeface="Times New Roman" pitchFamily="18" charset="0"/>
              </a:rPr>
              <a:t>» </a:t>
            </a:r>
            <a:r>
              <a:rPr lang="ru-RU" sz="1700" dirty="0" err="1">
                <a:solidFill>
                  <a:srgbClr val="3E3D2D"/>
                </a:solidFill>
                <a:cs typeface="Times New Roman" pitchFamily="18" charset="0"/>
              </a:rPr>
              <a:t>уонна</a:t>
            </a:r>
            <a:r>
              <a:rPr lang="ru-RU" sz="1700" dirty="0">
                <a:solidFill>
                  <a:srgbClr val="3E3D2D"/>
                </a:solidFill>
                <a:cs typeface="Times New Roman" pitchFamily="18" charset="0"/>
              </a:rPr>
              <a:t> «Егор </a:t>
            </a:r>
            <a:r>
              <a:rPr lang="ru-RU" sz="1700" dirty="0" err="1">
                <a:solidFill>
                  <a:srgbClr val="3E3D2D"/>
                </a:solidFill>
                <a:cs typeface="Times New Roman" pitchFamily="18" charset="0"/>
              </a:rPr>
              <a:t>Чээрини</a:t>
            </a:r>
            <a:r>
              <a:rPr lang="ru-RU" sz="1700" dirty="0">
                <a:solidFill>
                  <a:srgbClr val="3E3D2D"/>
                </a:solidFill>
                <a:cs typeface="Times New Roman" pitchFamily="18" charset="0"/>
              </a:rPr>
              <a:t>» </a:t>
            </a:r>
            <a:r>
              <a:rPr lang="ru-RU" sz="1700" dirty="0" err="1">
                <a:solidFill>
                  <a:srgbClr val="3E3D2D"/>
                </a:solidFill>
                <a:cs typeface="Times New Roman" pitchFamily="18" charset="0"/>
              </a:rPr>
              <a:t>таптаан</a:t>
            </a:r>
            <a:r>
              <a:rPr lang="ru-RU" sz="1700" dirty="0">
                <a:solidFill>
                  <a:srgbClr val="3E3D2D"/>
                </a:solidFill>
                <a:cs typeface="Times New Roman" pitchFamily="18" charset="0"/>
              </a:rPr>
              <a:t> </a:t>
            </a:r>
            <a:r>
              <a:rPr lang="ru-RU" sz="1700" dirty="0" err="1">
                <a:solidFill>
                  <a:srgbClr val="3E3D2D"/>
                </a:solidFill>
                <a:cs typeface="Times New Roman" pitchFamily="18" charset="0"/>
              </a:rPr>
              <a:t>ааҕаллар</a:t>
            </a:r>
            <a:r>
              <a:rPr lang="ru-RU" sz="1700" dirty="0">
                <a:solidFill>
                  <a:srgbClr val="3E3D2D"/>
                </a:solidFill>
                <a:cs typeface="Times New Roman" pitchFamily="18" charset="0"/>
              </a:rPr>
              <a:t>.</a:t>
            </a:r>
          </a:p>
          <a:p>
            <a:pPr marL="0" lvl="0" indent="0" algn="just">
              <a:buClr>
                <a:srgbClr val="94C600"/>
              </a:buClr>
              <a:buNone/>
            </a:pPr>
            <a:r>
              <a:rPr lang="ru-RU" sz="1700" dirty="0">
                <a:solidFill>
                  <a:srgbClr val="3E3D2D"/>
                </a:solidFill>
                <a:cs typeface="Times New Roman" pitchFamily="18" charset="0"/>
              </a:rPr>
              <a:t>              </a:t>
            </a:r>
            <a:r>
              <a:rPr lang="ru-RU" sz="1700" dirty="0" err="1">
                <a:solidFill>
                  <a:srgbClr val="3E3D2D"/>
                </a:solidFill>
                <a:cs typeface="Times New Roman" pitchFamily="18" charset="0"/>
              </a:rPr>
              <a:t>Т.Е.Сметанин</a:t>
            </a:r>
            <a:r>
              <a:rPr lang="ru-RU" sz="1700" dirty="0">
                <a:solidFill>
                  <a:srgbClr val="3E3D2D"/>
                </a:solidFill>
                <a:cs typeface="Times New Roman" pitchFamily="18" charset="0"/>
              </a:rPr>
              <a:t> 1942 с. </a:t>
            </a:r>
            <a:r>
              <a:rPr lang="ru-RU" sz="1700" dirty="0" err="1">
                <a:solidFill>
                  <a:srgbClr val="3E3D2D"/>
                </a:solidFill>
                <a:cs typeface="Times New Roman" pitchFamily="18" charset="0"/>
              </a:rPr>
              <a:t>сэриигэ</a:t>
            </a:r>
            <a:r>
              <a:rPr lang="ru-RU" sz="1700" dirty="0">
                <a:solidFill>
                  <a:srgbClr val="3E3D2D"/>
                </a:solidFill>
                <a:cs typeface="Times New Roman" pitchFamily="18" charset="0"/>
              </a:rPr>
              <a:t> </a:t>
            </a:r>
            <a:r>
              <a:rPr lang="sah-RU" sz="1700" dirty="0">
                <a:solidFill>
                  <a:srgbClr val="3E3D2D"/>
                </a:solidFill>
                <a:cs typeface="Times New Roman" pitchFamily="18" charset="0"/>
              </a:rPr>
              <a:t>ыҥырыллыбыта. </a:t>
            </a:r>
            <a:r>
              <a:rPr lang="ru-RU" sz="1700" dirty="0">
                <a:solidFill>
                  <a:srgbClr val="3E3D2D"/>
                </a:solidFill>
                <a:cs typeface="Times New Roman" pitchFamily="18" charset="0"/>
              </a:rPr>
              <a:t>1944 с. </a:t>
            </a:r>
            <a:r>
              <a:rPr lang="ru-RU" sz="1700" dirty="0" err="1">
                <a:solidFill>
                  <a:srgbClr val="3E3D2D"/>
                </a:solidFill>
                <a:cs typeface="Times New Roman" pitchFamily="18" charset="0"/>
              </a:rPr>
              <a:t>хаста</a:t>
            </a:r>
            <a:r>
              <a:rPr lang="ru-RU" sz="1700" dirty="0">
                <a:solidFill>
                  <a:srgbClr val="3E3D2D"/>
                </a:solidFill>
                <a:cs typeface="Times New Roman" pitchFamily="18" charset="0"/>
              </a:rPr>
              <a:t> да </a:t>
            </a:r>
            <a:r>
              <a:rPr lang="ru-RU" sz="1700" dirty="0" err="1">
                <a:solidFill>
                  <a:srgbClr val="3E3D2D"/>
                </a:solidFill>
                <a:cs typeface="Times New Roman" pitchFamily="18" charset="0"/>
              </a:rPr>
              <a:t>бааһыран</a:t>
            </a:r>
            <a:r>
              <a:rPr lang="ru-RU" sz="1700" dirty="0">
                <a:solidFill>
                  <a:srgbClr val="3E3D2D"/>
                </a:solidFill>
                <a:cs typeface="Times New Roman" pitchFamily="18" charset="0"/>
              </a:rPr>
              <a:t> </a:t>
            </a:r>
            <a:r>
              <a:rPr lang="ru-RU" sz="1700" dirty="0" err="1">
                <a:solidFill>
                  <a:srgbClr val="3E3D2D"/>
                </a:solidFill>
                <a:cs typeface="Times New Roman" pitchFamily="18" charset="0"/>
              </a:rPr>
              <a:t>дойдутугар</a:t>
            </a:r>
            <a:r>
              <a:rPr lang="ru-RU" sz="1700" dirty="0">
                <a:solidFill>
                  <a:srgbClr val="3E3D2D"/>
                </a:solidFill>
                <a:cs typeface="Times New Roman" pitchFamily="18" charset="0"/>
              </a:rPr>
              <a:t> </a:t>
            </a:r>
            <a:r>
              <a:rPr lang="ru-RU" sz="1700" dirty="0" err="1">
                <a:solidFill>
                  <a:srgbClr val="3E3D2D"/>
                </a:solidFill>
                <a:cs typeface="Times New Roman" pitchFamily="18" charset="0"/>
              </a:rPr>
              <a:t>эргиллибитэ</a:t>
            </a:r>
            <a:r>
              <a:rPr lang="ru-RU" sz="1700" dirty="0">
                <a:solidFill>
                  <a:srgbClr val="3E3D2D"/>
                </a:solidFill>
                <a:cs typeface="Times New Roman" pitchFamily="18" charset="0"/>
              </a:rPr>
              <a:t>. </a:t>
            </a:r>
            <a:r>
              <a:rPr lang="ru-RU" sz="1700" dirty="0" err="1">
                <a:solidFill>
                  <a:srgbClr val="3E3D2D"/>
                </a:solidFill>
                <a:cs typeface="Times New Roman" pitchFamily="18" charset="0"/>
              </a:rPr>
              <a:t>Хорсун</a:t>
            </a:r>
            <a:r>
              <a:rPr lang="ru-RU" sz="1700" dirty="0">
                <a:solidFill>
                  <a:srgbClr val="3E3D2D"/>
                </a:solidFill>
                <a:cs typeface="Times New Roman" pitchFamily="18" charset="0"/>
              </a:rPr>
              <a:t> </a:t>
            </a:r>
            <a:r>
              <a:rPr lang="ru-RU" sz="1700" dirty="0" err="1">
                <a:solidFill>
                  <a:srgbClr val="3E3D2D"/>
                </a:solidFill>
                <a:cs typeface="Times New Roman" pitchFamily="18" charset="0"/>
              </a:rPr>
              <a:t>сырыыларын</a:t>
            </a:r>
            <a:r>
              <a:rPr lang="ru-RU" sz="1700" dirty="0">
                <a:solidFill>
                  <a:srgbClr val="3E3D2D"/>
                </a:solidFill>
                <a:cs typeface="Times New Roman" pitchFamily="18" charset="0"/>
              </a:rPr>
              <a:t> </a:t>
            </a:r>
            <a:r>
              <a:rPr lang="ru-RU" sz="1700" dirty="0" err="1">
                <a:solidFill>
                  <a:srgbClr val="3E3D2D"/>
                </a:solidFill>
                <a:cs typeface="Times New Roman" pitchFamily="18" charset="0"/>
              </a:rPr>
              <a:t>иһин</a:t>
            </a:r>
            <a:r>
              <a:rPr lang="ru-RU" sz="1700" dirty="0">
                <a:solidFill>
                  <a:srgbClr val="3E3D2D"/>
                </a:solidFill>
                <a:cs typeface="Times New Roman" pitchFamily="18" charset="0"/>
              </a:rPr>
              <a:t> «</a:t>
            </a:r>
            <a:r>
              <a:rPr lang="ru-RU" sz="1700" dirty="0" err="1">
                <a:solidFill>
                  <a:srgbClr val="3E3D2D"/>
                </a:solidFill>
                <a:cs typeface="Times New Roman" pitchFamily="18" charset="0"/>
              </a:rPr>
              <a:t>Бойобуой</a:t>
            </a:r>
            <a:r>
              <a:rPr lang="ru-RU" sz="1700" dirty="0">
                <a:solidFill>
                  <a:srgbClr val="3E3D2D"/>
                </a:solidFill>
                <a:cs typeface="Times New Roman" pitchFamily="18" charset="0"/>
              </a:rPr>
              <a:t> </a:t>
            </a:r>
            <a:r>
              <a:rPr lang="sah-RU" sz="1700" dirty="0">
                <a:solidFill>
                  <a:srgbClr val="3E3D2D"/>
                </a:solidFill>
                <a:cs typeface="Times New Roman" pitchFamily="18" charset="0"/>
              </a:rPr>
              <a:t>үтүөлэрин</a:t>
            </a:r>
            <a:r>
              <a:rPr lang="ru-RU" sz="1700" dirty="0">
                <a:solidFill>
                  <a:srgbClr val="3E3D2D"/>
                </a:solidFill>
                <a:cs typeface="Times New Roman" pitchFamily="18" charset="0"/>
              </a:rPr>
              <a:t>», «</a:t>
            </a:r>
            <a:r>
              <a:rPr lang="ru-RU" sz="1700" dirty="0" err="1">
                <a:solidFill>
                  <a:srgbClr val="3E3D2D"/>
                </a:solidFill>
                <a:cs typeface="Times New Roman" pitchFamily="18" charset="0"/>
              </a:rPr>
              <a:t>Хорсунун</a:t>
            </a:r>
            <a:r>
              <a:rPr lang="ru-RU" sz="1700" dirty="0">
                <a:solidFill>
                  <a:srgbClr val="3E3D2D"/>
                </a:solidFill>
                <a:cs typeface="Times New Roman" pitchFamily="18" charset="0"/>
              </a:rPr>
              <a:t> и</a:t>
            </a:r>
            <a:r>
              <a:rPr lang="sah-RU" sz="1700" dirty="0">
                <a:solidFill>
                  <a:srgbClr val="3E3D2D"/>
                </a:solidFill>
                <a:cs typeface="Times New Roman" pitchFamily="18" charset="0"/>
              </a:rPr>
              <a:t>һин</a:t>
            </a:r>
            <a:r>
              <a:rPr lang="ru-RU" sz="1700" dirty="0">
                <a:solidFill>
                  <a:srgbClr val="3E3D2D"/>
                </a:solidFill>
                <a:cs typeface="Times New Roman" pitchFamily="18" charset="0"/>
              </a:rPr>
              <a:t>» </a:t>
            </a:r>
            <a:r>
              <a:rPr lang="ru-RU" sz="1700" dirty="0" err="1">
                <a:solidFill>
                  <a:srgbClr val="3E3D2D"/>
                </a:solidFill>
                <a:cs typeface="Times New Roman" pitchFamily="18" charset="0"/>
              </a:rPr>
              <a:t>мэтээллэринэн</a:t>
            </a:r>
            <a:r>
              <a:rPr lang="ru-RU" sz="1700" dirty="0">
                <a:solidFill>
                  <a:srgbClr val="3E3D2D"/>
                </a:solidFill>
                <a:cs typeface="Times New Roman" pitchFamily="18" charset="0"/>
              </a:rPr>
              <a:t> </a:t>
            </a:r>
            <a:r>
              <a:rPr lang="ru-RU" sz="1700" dirty="0" err="1">
                <a:solidFill>
                  <a:srgbClr val="3E3D2D"/>
                </a:solidFill>
                <a:cs typeface="Times New Roman" pitchFamily="18" charset="0"/>
              </a:rPr>
              <a:t>наҕараадаламмыта</a:t>
            </a:r>
            <a:r>
              <a:rPr lang="ru-RU" sz="1700" dirty="0">
                <a:solidFill>
                  <a:srgbClr val="3E3D2D"/>
                </a:solidFill>
                <a:cs typeface="Times New Roman" pitchFamily="18" charset="0"/>
              </a:rPr>
              <a:t>. </a:t>
            </a:r>
            <a:r>
              <a:rPr lang="ru-RU" sz="1700" dirty="0" err="1">
                <a:solidFill>
                  <a:srgbClr val="3E3D2D"/>
                </a:solidFill>
                <a:cs typeface="Times New Roman" pitchFamily="18" charset="0"/>
              </a:rPr>
              <a:t>Сэрииттэн</a:t>
            </a:r>
            <a:r>
              <a:rPr lang="ru-RU" sz="1700" dirty="0">
                <a:solidFill>
                  <a:srgbClr val="3E3D2D"/>
                </a:solidFill>
                <a:cs typeface="Times New Roman" pitchFamily="18" charset="0"/>
              </a:rPr>
              <a:t> </a:t>
            </a:r>
            <a:r>
              <a:rPr lang="ru-RU" sz="1700" dirty="0" err="1">
                <a:solidFill>
                  <a:srgbClr val="3E3D2D"/>
                </a:solidFill>
                <a:cs typeface="Times New Roman" pitchFamily="18" charset="0"/>
              </a:rPr>
              <a:t>эргиллэн</a:t>
            </a:r>
            <a:r>
              <a:rPr lang="ru-RU" sz="1700" dirty="0">
                <a:solidFill>
                  <a:srgbClr val="3E3D2D"/>
                </a:solidFill>
                <a:cs typeface="Times New Roman" pitchFamily="18" charset="0"/>
              </a:rPr>
              <a:t> баран </a:t>
            </a:r>
            <a:r>
              <a:rPr lang="sah-RU" sz="1700" dirty="0">
                <a:solidFill>
                  <a:srgbClr val="3E3D2D"/>
                </a:solidFill>
                <a:cs typeface="Times New Roman" pitchFamily="18" charset="0"/>
              </a:rPr>
              <a:t>үс сылынан баара-суоҕа 28 сааһыгар олохтон туораабыта. </a:t>
            </a:r>
          </a:p>
          <a:p>
            <a:endParaRPr lang="sah-RU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72816"/>
            <a:ext cx="2376264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840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548680"/>
            <a:ext cx="7024744" cy="720080"/>
          </a:xfrm>
        </p:spPr>
        <p:txBody>
          <a:bodyPr>
            <a:normAutofit/>
          </a:bodyPr>
          <a:lstStyle/>
          <a:p>
            <a:pPr algn="ctr"/>
            <a:r>
              <a:rPr lang="sah-RU" sz="3200" dirty="0" smtClean="0"/>
              <a:t>ТЭҤНЭЭН КӨРҮҮ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08912" cy="5400600"/>
          </a:xfrm>
        </p:spPr>
        <p:txBody>
          <a:bodyPr>
            <a:noAutofit/>
          </a:bodyPr>
          <a:lstStyle/>
          <a:p>
            <a:pPr algn="just"/>
            <a:r>
              <a:rPr lang="sah-RU" sz="1800" dirty="0" smtClean="0">
                <a:cs typeface="Times New Roman" pitchFamily="18" charset="0"/>
              </a:rPr>
              <a:t>        Былыыр былыр </a:t>
            </a:r>
            <a:r>
              <a:rPr lang="sah-RU" sz="1800" dirty="0">
                <a:cs typeface="Times New Roman" pitchFamily="18" charset="0"/>
              </a:rPr>
              <a:t>икки</a:t>
            </a:r>
            <a:r>
              <a:rPr lang="sah-RU" sz="1800" b="1" dirty="0">
                <a:cs typeface="Times New Roman" pitchFamily="18" charset="0"/>
              </a:rPr>
              <a:t> </a:t>
            </a:r>
            <a:r>
              <a:rPr lang="sah-RU" sz="1800" dirty="0">
                <a:cs typeface="Times New Roman" pitchFamily="18" charset="0"/>
              </a:rPr>
              <a:t>огдообо</a:t>
            </a:r>
            <a:r>
              <a:rPr lang="sah-RU" sz="1800" b="1" dirty="0">
                <a:cs typeface="Times New Roman" pitchFamily="18" charset="0"/>
              </a:rPr>
              <a:t> </a:t>
            </a:r>
            <a:r>
              <a:rPr lang="sah-RU" sz="1800" dirty="0">
                <a:cs typeface="Times New Roman" pitchFamily="18" charset="0"/>
              </a:rPr>
              <a:t>холбоһон олорбуттара үһү. Холбоһоллоругар урукку кэргэннэриттэн биирдии оҕолоох эбиттэр: эр киһи Күөрэгэй диэн кыыстаах, дьахтар Олоо диэн уоллаах.</a:t>
            </a:r>
          </a:p>
          <a:p>
            <a:pPr algn="just"/>
            <a:r>
              <a:rPr lang="sah-RU" sz="1800" dirty="0">
                <a:cs typeface="Times New Roman" pitchFamily="18" charset="0"/>
              </a:rPr>
              <a:t>	</a:t>
            </a:r>
            <a:r>
              <a:rPr lang="sah-RU" sz="1800" dirty="0" smtClean="0">
                <a:cs typeface="Times New Roman" pitchFamily="18" charset="0"/>
              </a:rPr>
              <a:t>...Күөрэгэй </a:t>
            </a:r>
            <a:r>
              <a:rPr lang="sah-RU" sz="1800" dirty="0">
                <a:cs typeface="Times New Roman" pitchFamily="18" charset="0"/>
              </a:rPr>
              <a:t>кыыс </a:t>
            </a:r>
            <a:r>
              <a:rPr lang="sah-RU" sz="1800" b="1" dirty="0">
                <a:cs typeface="Times New Roman" pitchFamily="18" charset="0"/>
              </a:rPr>
              <a:t>улахан </a:t>
            </a:r>
            <a:r>
              <a:rPr lang="sah-RU" sz="1800" dirty="0">
                <a:cs typeface="Times New Roman" pitchFamily="18" charset="0"/>
              </a:rPr>
              <a:t>киһи курдук иһинэн- таһынан сылдьан бары үлэни үлэлиир. Маачаха ийэтэ  </a:t>
            </a:r>
            <a:r>
              <a:rPr lang="sah-RU" sz="1800" b="1" dirty="0">
                <a:cs typeface="Times New Roman" pitchFamily="18" charset="0"/>
              </a:rPr>
              <a:t>кыыһырымтаҕай, куһаҕан</a:t>
            </a:r>
            <a:r>
              <a:rPr lang="sah-RU" sz="1800" dirty="0">
                <a:cs typeface="Times New Roman" pitchFamily="18" charset="0"/>
              </a:rPr>
              <a:t> дьахтар.  </a:t>
            </a:r>
          </a:p>
          <a:p>
            <a:pPr algn="just"/>
            <a:r>
              <a:rPr lang="sah-RU" sz="1800" dirty="0">
                <a:cs typeface="Times New Roman" pitchFamily="18" charset="0"/>
              </a:rPr>
              <a:t>	</a:t>
            </a:r>
            <a:r>
              <a:rPr lang="sah-RU" sz="1800" dirty="0" smtClean="0">
                <a:cs typeface="Times New Roman" pitchFamily="18" charset="0"/>
              </a:rPr>
              <a:t>...Арай </a:t>
            </a:r>
            <a:r>
              <a:rPr lang="sah-RU" sz="1800" dirty="0">
                <a:cs typeface="Times New Roman" pitchFamily="18" charset="0"/>
              </a:rPr>
              <a:t>хотон иһиттэн сэттэ кутуйах субуруһан таҕыста. Кыыска кэлэннэр тугу </a:t>
            </a:r>
            <a:r>
              <a:rPr lang="sah-RU" sz="1800" dirty="0" smtClean="0">
                <a:cs typeface="Times New Roman" pitchFamily="18" charset="0"/>
              </a:rPr>
              <a:t> эрэ </a:t>
            </a:r>
            <a:r>
              <a:rPr lang="sah-RU" sz="1800" dirty="0">
                <a:cs typeface="Times New Roman" pitchFamily="18" charset="0"/>
              </a:rPr>
              <a:t>кэпсээн дуу, көрдөһөн дуу эрэрдии чыбыгырастылар. Туораах диэн кутуйах</a:t>
            </a:r>
            <a:r>
              <a:rPr lang="sah-RU" sz="1800" b="1" dirty="0">
                <a:cs typeface="Times New Roman" pitchFamily="18" charset="0"/>
              </a:rPr>
              <a:t> кыараҕас</a:t>
            </a:r>
            <a:r>
              <a:rPr lang="sah-RU" sz="1800" dirty="0">
                <a:cs typeface="Times New Roman" pitchFamily="18" charset="0"/>
              </a:rPr>
              <a:t> харахтарынан кыыһы одуулуур, </a:t>
            </a:r>
            <a:r>
              <a:rPr lang="sah-RU" sz="1800" b="1" dirty="0">
                <a:cs typeface="Times New Roman" pitchFamily="18" charset="0"/>
              </a:rPr>
              <a:t>кыракый </a:t>
            </a:r>
            <a:r>
              <a:rPr lang="sah-RU" sz="1800" dirty="0">
                <a:cs typeface="Times New Roman" pitchFamily="18" charset="0"/>
              </a:rPr>
              <a:t>кулгаахтарын чэрэҥнэтэр. </a:t>
            </a:r>
            <a:endParaRPr lang="sah-RU" sz="1800" dirty="0" smtClean="0">
              <a:cs typeface="Times New Roman" pitchFamily="18" charset="0"/>
            </a:endParaRPr>
          </a:p>
          <a:p>
            <a:pPr algn="just"/>
            <a:r>
              <a:rPr lang="sah-RU" sz="1800" dirty="0" smtClean="0">
                <a:cs typeface="Times New Roman" pitchFamily="18" charset="0"/>
              </a:rPr>
              <a:t>         ...Бүгүн Күөрэгэй манньыатын </a:t>
            </a:r>
            <a:r>
              <a:rPr lang="sah-RU" sz="1800" b="1" dirty="0" smtClean="0">
                <a:cs typeface="Times New Roman" pitchFamily="18" charset="0"/>
              </a:rPr>
              <a:t>хара</a:t>
            </a:r>
            <a:r>
              <a:rPr lang="sah-RU" sz="1800" dirty="0" smtClean="0">
                <a:cs typeface="Times New Roman" pitchFamily="18" charset="0"/>
              </a:rPr>
              <a:t> буорга хаста эмэ эргиттэ. </a:t>
            </a:r>
            <a:r>
              <a:rPr lang="sah-RU" sz="1800" b="1" dirty="0" smtClean="0">
                <a:cs typeface="Times New Roman" pitchFamily="18" charset="0"/>
              </a:rPr>
              <a:t>Үрүҥ </a:t>
            </a:r>
            <a:r>
              <a:rPr lang="sah-RU" sz="1800" b="1" dirty="0">
                <a:cs typeface="Times New Roman" pitchFamily="18" charset="0"/>
              </a:rPr>
              <a:t>к</a:t>
            </a:r>
            <a:r>
              <a:rPr lang="sah-RU" sz="1800" b="1" dirty="0" smtClean="0">
                <a:cs typeface="Times New Roman" pitchFamily="18" charset="0"/>
              </a:rPr>
              <a:t>өмүс </a:t>
            </a:r>
            <a:r>
              <a:rPr lang="sah-RU" sz="1800" dirty="0" smtClean="0">
                <a:cs typeface="Times New Roman" pitchFamily="18" charset="0"/>
              </a:rPr>
              <a:t> манньыат эргийэн дьэргэйэрэ, күн уотугар оонньуура ама ким хараҕар куһаҕаннык көстүөй</a:t>
            </a:r>
            <a:r>
              <a:rPr lang="ru-RU" sz="1800" dirty="0" smtClean="0">
                <a:cs typeface="Times New Roman" pitchFamily="18" charset="0"/>
              </a:rPr>
              <a:t>?</a:t>
            </a:r>
          </a:p>
          <a:p>
            <a:pPr algn="just"/>
            <a:r>
              <a:rPr lang="ru-RU" sz="1800" dirty="0" smtClean="0">
                <a:cs typeface="Times New Roman" pitchFamily="18" charset="0"/>
              </a:rPr>
              <a:t>         …К</a:t>
            </a:r>
            <a:r>
              <a:rPr lang="sah-RU" sz="1800" dirty="0" smtClean="0">
                <a:cs typeface="Times New Roman" pitchFamily="18" charset="0"/>
              </a:rPr>
              <a:t>үнүс ойуур ортотугар баар </a:t>
            </a:r>
            <a:r>
              <a:rPr lang="sah-RU" sz="1800" b="1" dirty="0" smtClean="0">
                <a:cs typeface="Times New Roman" pitchFamily="18" charset="0"/>
              </a:rPr>
              <a:t>төгүрүк</a:t>
            </a:r>
            <a:r>
              <a:rPr lang="sah-RU" sz="1800" dirty="0" smtClean="0">
                <a:cs typeface="Times New Roman" pitchFamily="18" charset="0"/>
              </a:rPr>
              <a:t> көлүччэни кыйа Күөрэгэй баран истэ. Эмискэ ойоҕоһугар </a:t>
            </a:r>
            <a:r>
              <a:rPr lang="sah-RU" sz="1800" b="1" dirty="0" smtClean="0">
                <a:cs typeface="Times New Roman" pitchFamily="18" charset="0"/>
              </a:rPr>
              <a:t>сытыы</a:t>
            </a:r>
            <a:r>
              <a:rPr lang="sah-RU" sz="1800" dirty="0" smtClean="0">
                <a:cs typeface="Times New Roman" pitchFamily="18" charset="0"/>
              </a:rPr>
              <a:t> тыас сирилээтэ. Көрбүтэ үөһэ халлааҥҥа биир </a:t>
            </a:r>
            <a:r>
              <a:rPr lang="sah-RU" sz="1800" b="1" dirty="0" smtClean="0">
                <a:cs typeface="Times New Roman" pitchFamily="18" charset="0"/>
              </a:rPr>
              <a:t>тыҥырахтаах</a:t>
            </a:r>
            <a:r>
              <a:rPr lang="sah-RU" sz="1800" dirty="0" smtClean="0">
                <a:cs typeface="Times New Roman" pitchFamily="18" charset="0"/>
              </a:rPr>
              <a:t> көтөр көтөн купсуйа турда. </a:t>
            </a:r>
          </a:p>
          <a:p>
            <a:pPr algn="just"/>
            <a:r>
              <a:rPr lang="sah-RU" sz="2000" dirty="0" smtClean="0">
                <a:latin typeface="Times New Roman" pitchFamily="18" charset="0"/>
                <a:cs typeface="Times New Roman" pitchFamily="18" charset="0"/>
              </a:rPr>
              <a:t>         </a:t>
            </a:r>
          </a:p>
        </p:txBody>
      </p:sp>
    </p:spTree>
    <p:extLst>
      <p:ext uri="{BB962C8B-B14F-4D97-AF65-F5344CB8AC3E}">
        <p14:creationId xmlns:p14="http://schemas.microsoft.com/office/powerpoint/2010/main" val="88477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2840400"/>
            <a:ext cx="7024744" cy="1177200"/>
          </a:xfrm>
        </p:spPr>
        <p:txBody>
          <a:bodyPr>
            <a:normAutofit fontScale="90000"/>
          </a:bodyPr>
          <a:lstStyle/>
          <a:p>
            <a:r>
              <a:rPr lang="sah-RU" b="1" dirty="0" smtClean="0"/>
              <a:t>Көхтөөх үлэҕит иһин махтал</a:t>
            </a:r>
            <a:r>
              <a:rPr lang="ru-RU" b="1" dirty="0" smtClean="0"/>
              <a:t>!</a:t>
            </a:r>
            <a:endParaRPr lang="sah-RU" b="1" dirty="0"/>
          </a:p>
        </p:txBody>
      </p:sp>
    </p:spTree>
    <p:extLst>
      <p:ext uri="{BB962C8B-B14F-4D97-AF65-F5344CB8AC3E}">
        <p14:creationId xmlns:p14="http://schemas.microsoft.com/office/powerpoint/2010/main" val="82110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377</TotalTime>
  <Words>180</Words>
  <Application>Microsoft Office PowerPoint</Application>
  <PresentationFormat>Экран (4:3)</PresentationFormat>
  <Paragraphs>45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Остин</vt:lpstr>
      <vt:lpstr>САХА ТЫЛА</vt:lpstr>
      <vt:lpstr>Презентация PowerPoint</vt:lpstr>
      <vt:lpstr>Тыллар быһаарыылара</vt:lpstr>
      <vt:lpstr>Даҕааһын аат предмет тугун көрдөрөрө:</vt:lpstr>
      <vt:lpstr>Тургутук</vt:lpstr>
      <vt:lpstr>Тимофей Егорович Сметанин</vt:lpstr>
      <vt:lpstr>ТЭҤНЭЭН КӨРҮҮ</vt:lpstr>
      <vt:lpstr>Көхтөөх үлэҕит иһин махтал!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САХА ТЫЛА</dc:title>
  <dc:creator>Варвара Андреевна</dc:creator>
  <cp:lastModifiedBy>Альбина</cp:lastModifiedBy>
  <cp:revision>42</cp:revision>
  <dcterms:created xsi:type="dcterms:W3CDTF">2013-01-31T05:08:27Z</dcterms:created>
  <dcterms:modified xsi:type="dcterms:W3CDTF">2015-02-17T07:30:11Z</dcterms:modified>
</cp:coreProperties>
</file>