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6" r:id="rId2"/>
    <p:sldId id="359" r:id="rId3"/>
    <p:sldId id="362" r:id="rId4"/>
    <p:sldId id="364" r:id="rId5"/>
    <p:sldId id="363" r:id="rId6"/>
    <p:sldId id="365" r:id="rId7"/>
    <p:sldId id="357" r:id="rId8"/>
    <p:sldId id="366" r:id="rId9"/>
    <p:sldId id="367" r:id="rId10"/>
    <p:sldId id="3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42CF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95" d="100"/>
          <a:sy n="95" d="100"/>
        </p:scale>
        <p:origin x="18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48200" y="1948953"/>
            <a:ext cx="4648200" cy="1752600"/>
          </a:xfrm>
          <a:effectLst/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Эколята</a:t>
            </a:r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 дошколята</a:t>
            </a:r>
            <a:b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Якутии»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71635" y="6172200"/>
            <a:ext cx="7391400" cy="685800"/>
          </a:xfrm>
          <a:effectLst/>
        </p:spPr>
        <p:txBody>
          <a:bodyPr>
            <a:normAutofit fontScale="70000" lnSpcReduction="20000"/>
          </a:bodyPr>
          <a:lstStyle/>
          <a:p>
            <a:pPr algn="r">
              <a:defRPr/>
            </a:pP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 № 51 «Улыбка» - филиал АН ДОО «Алмазик»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:\Эколята - дошколята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37" y="762000"/>
            <a:ext cx="2508598" cy="23203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Картинки по запросу &quot;картинки солнышко на прозрачном фоне&quot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152400"/>
            <a:ext cx="3124200" cy="215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096000" y="4572000"/>
            <a:ext cx="2895600" cy="10668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b="1" dirty="0" smtClean="0">
                <a:solidFill>
                  <a:srgbClr val="F042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 воспитатель:</a:t>
            </a:r>
          </a:p>
          <a:p>
            <a:pPr algn="r">
              <a:defRPr/>
            </a:pPr>
            <a:r>
              <a:rPr lang="ru-RU" b="1" dirty="0" err="1" smtClean="0">
                <a:solidFill>
                  <a:srgbClr val="F042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Надолько</a:t>
            </a:r>
            <a:r>
              <a:rPr lang="ru-RU" b="1" dirty="0" smtClean="0">
                <a:solidFill>
                  <a:srgbClr val="F042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Светлана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F042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Анатольевна</a:t>
            </a:r>
            <a:endParaRPr lang="en-US" b="1" dirty="0" smtClean="0">
              <a:solidFill>
                <a:srgbClr val="F042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7800" y="304800"/>
            <a:ext cx="60065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Используемая литература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194" name="Picture 2" descr="F:\Эколята - дошколята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4" r="15278"/>
          <a:stretch/>
        </p:blipFill>
        <p:spPr bwMode="auto">
          <a:xfrm>
            <a:off x="7631156" y="1186585"/>
            <a:ext cx="1276899" cy="12764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1095933"/>
            <a:ext cx="63592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Гульянц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 К.,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Базик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Я. Что можно сделать из природного материала: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Пособие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воспитателя дет. сада. – М.: Просвещение, 1984 – 175 с.</a:t>
            </a:r>
          </a:p>
          <a:p>
            <a:pPr lvl="0" fontAlgn="base">
              <a:defRPr/>
            </a:pPr>
            <a:endParaRPr lang="ru-RU" sz="12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defRPr/>
            </a:pPr>
            <a:r>
              <a:rPr lang="ru-RU" sz="12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Г.А</a:t>
            </a:r>
            <a:r>
              <a:rPr lang="ru-RU" sz="12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Комова</a:t>
            </a:r>
            <a:r>
              <a:rPr lang="ru-RU" sz="12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«Экологические тропы как форма экологического образования», № 4, </a:t>
            </a:r>
            <a:r>
              <a:rPr lang="ru-RU" sz="12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  <a:p>
            <a:pPr lvl="0" fontAlgn="base">
              <a:defRPr/>
            </a:pPr>
            <a:endParaRPr lang="ru-RU" sz="12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Литература, рекомендуемая для детей </a:t>
            </a:r>
            <a:r>
              <a:rPr lang="ru-RU" sz="12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стихи для дошкольников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Я. Аким. «Наша планета»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С. Михалков. «Прогулка»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А. Усачев. «Мусорная фантазия»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С. Михалков. «Будь человеком»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Ладонщиков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«Дельный совет»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В. Орлов. «Что нельзя купить»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С. Михалков. «Случай на зимовке»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С. Михалков. «Зяблик»</a:t>
            </a:r>
          </a:p>
          <a:p>
            <a:pPr algn="ctr"/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на экологическую тему для дошкольников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В. Бианки. «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Анюткина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утка»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К. Ушинский. «Весна»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М. Пришвин. «Лесной доктор»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В. Чаплина. «Крылатый будильник»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С.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Сахарнов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«Морские сказки»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М. Пришвин. «Золотой луг»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К. Паустовский. «Собрание чудес»</a:t>
            </a:r>
          </a:p>
          <a:p>
            <a:pPr algn="ctr"/>
            <a:endParaRPr lang="ru-RU" sz="1000" b="1" dirty="0" smtClean="0">
              <a:solidFill>
                <a:srgbClr val="181818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1000" b="1" dirty="0">
              <a:solidFill>
                <a:srgbClr val="181818"/>
              </a:solidFill>
              <a:latin typeface="Times New Roman" panose="02020603050405020304" pitchFamily="18" charset="0"/>
            </a:endParaRPr>
          </a:p>
          <a:p>
            <a:pPr lvl="0" fontAlgn="base">
              <a:defRPr/>
            </a:pPr>
            <a:endParaRPr lang="ru-RU" sz="1000" dirty="0" smtClean="0">
              <a:solidFill>
                <a:srgbClr val="181818"/>
              </a:solidFill>
              <a:latin typeface="Times New Roman" panose="02020603050405020304" pitchFamily="18" charset="0"/>
            </a:endParaRPr>
          </a:p>
          <a:p>
            <a:pPr lvl="0" fontAlgn="base">
              <a:defRPr/>
            </a:pPr>
            <a:endParaRPr lang="ru-RU" sz="1000" dirty="0">
              <a:solidFill>
                <a:srgbClr val="181818"/>
              </a:solidFill>
              <a:latin typeface="Times New Roman" panose="02020603050405020304" pitchFamily="18" charset="0"/>
            </a:endParaRPr>
          </a:p>
          <a:p>
            <a:pPr lvl="0" fontAlgn="base">
              <a:defRPr/>
            </a:pPr>
            <a:endParaRPr lang="ru-RU" sz="1000" dirty="0" smtClean="0">
              <a:solidFill>
                <a:srgbClr val="181818"/>
              </a:solidFill>
              <a:latin typeface="Times New Roman" panose="02020603050405020304" pitchFamily="18" charset="0"/>
            </a:endParaRPr>
          </a:p>
          <a:p>
            <a:pPr lvl="0" fontAlgn="base">
              <a:defRPr/>
            </a:pPr>
            <a:endParaRPr lang="ru-RU" sz="1000" dirty="0" smtClean="0">
              <a:solidFill>
                <a:srgbClr val="181818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7669" y="62135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1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981200" y="1295400"/>
            <a:ext cx="64008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 smtClean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828800" y="884382"/>
            <a:ext cx="61626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lang="ru-RU" b="1" i="1" dirty="0">
                <a:solidFill>
                  <a:srgbClr val="C00000"/>
                </a:solidFill>
              </a:rPr>
              <a:t>Подружиться с Природой, понять и полюбить её помогут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 latinLnBrk="1"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тебе </a:t>
            </a:r>
            <a:r>
              <a:rPr lang="ru-RU" b="1" i="1" dirty="0">
                <a:solidFill>
                  <a:srgbClr val="C00000"/>
                </a:solidFill>
              </a:rPr>
              <a:t>весёлые сказочные герои “</a:t>
            </a:r>
            <a:r>
              <a:rPr lang="ru-RU" b="1" i="1" dirty="0" err="1">
                <a:solidFill>
                  <a:srgbClr val="C00000"/>
                </a:solidFill>
              </a:rPr>
              <a:t>Эколята</a:t>
            </a:r>
            <a:r>
              <a:rPr lang="ru-RU" b="1" i="1" dirty="0">
                <a:solidFill>
                  <a:srgbClr val="C00000"/>
                </a:solidFill>
              </a:rPr>
              <a:t>” – друзья и защитники Природы.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 latinLnBrk="1"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Они </a:t>
            </a:r>
            <a:r>
              <a:rPr lang="ru-RU" b="1" i="1" dirty="0">
                <a:solidFill>
                  <a:srgbClr val="C00000"/>
                </a:solidFill>
              </a:rPr>
              <a:t>родились в лесу, знают про него всё или почти всё.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 latinLnBrk="1"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У </a:t>
            </a:r>
            <a:r>
              <a:rPr lang="ru-RU" b="1" i="1" dirty="0">
                <a:solidFill>
                  <a:srgbClr val="C00000"/>
                </a:solidFill>
              </a:rPr>
              <a:t>них много друзей, приятелей и просто знакомых. </a:t>
            </a:r>
            <a:endParaRPr lang="ru-RU" b="1" i="1" dirty="0" smtClean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3200" y="61722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ru-RU" b="1" i="1" dirty="0">
                <a:solidFill>
                  <a:srgbClr val="C00000"/>
                </a:solidFill>
              </a:rPr>
              <a:t>Конечно, как и все дети, они иногда любят пошалить</a:t>
            </a:r>
            <a:r>
              <a:rPr lang="ru-RU" sz="3600" b="1" i="1" dirty="0">
                <a:solidFill>
                  <a:srgbClr val="C00000"/>
                </a:solidFill>
              </a:rPr>
              <a:t>.</a:t>
            </a:r>
            <a:endParaRPr kumimoji="1" lang="en-US" altLang="ko-KR" sz="3500" dirty="0">
              <a:solidFill>
                <a:srgbClr val="C00000"/>
              </a:solidFill>
              <a:ea typeface="굴림" pitchFamily="34" charset="-127"/>
            </a:endParaRPr>
          </a:p>
        </p:txBody>
      </p:sp>
      <p:pic>
        <p:nvPicPr>
          <p:cNvPr id="1026" name="Picture 2" descr="Картинки по запросу &quot;эколята дошколята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36875"/>
            <a:ext cx="6553200" cy="3974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541845"/>
            <a:ext cx="8763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/>
            </a:r>
            <a:br>
              <a:rPr lang="ru-RU" b="1" dirty="0"/>
            </a:br>
            <a:endParaRPr lang="ru-RU" dirty="0"/>
          </a:p>
          <a:p>
            <a:pPr algn="just" fontAlgn="base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Давайте познакомимся с ними поближе. Итак, самым озорным и шкодливым, без сомнения, является Шалун. Он любит веселые игры, которых знает великое множество. Он все время стремится узнать что-то новое и неизвестное, его жёлтая шапочка с торчащим дубовым листочком постоянно мелькает то тут, то там. К своей яркой шапочке Шалун подобрал синие башмачки, перчатки и шарфик.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68976" y="187902"/>
            <a:ext cx="1882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ШАЛУН</a:t>
            </a:r>
            <a:endParaRPr lang="ru-RU" sz="4000" dirty="0"/>
          </a:p>
        </p:txBody>
      </p:sp>
      <p:pic>
        <p:nvPicPr>
          <p:cNvPr id="3074" name="Picture 2" descr="Картинки по запросу &quot;картинки эколят&quot;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49"/>
          <a:stretch/>
        </p:blipFill>
        <p:spPr bwMode="auto">
          <a:xfrm flipH="1">
            <a:off x="1138178" y="2572771"/>
            <a:ext cx="3281422" cy="47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Эколята - дошколята\20191107_143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657" y="2573170"/>
            <a:ext cx="2324938" cy="4133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5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6200" y="76200"/>
            <a:ext cx="2220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УМНИЦА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800817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Самая серьёзная, пожалуй, Умница в розовой шапочке, с двумя забавными косичками. Она носит зеленую юбочку, зеленый воротничок, желтые перчатки, темно-розовые башмачки. Умница много знает и рассказывает своим друзьям интересные истории, потому что любит читать. Нет-нет, только не надо думать, что она всегда поступает правильно и знает ответы на все вопросы. Просто из всех малышей она самая старшая, и это всё объясняет.</a:t>
            </a:r>
          </a:p>
        </p:txBody>
      </p:sp>
      <p:pic>
        <p:nvPicPr>
          <p:cNvPr id="4098" name="Picture 2" descr="F:\Эколята - дошколята\20191107_143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2486025" cy="441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&quot;картинки эколят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1184" y="2971800"/>
            <a:ext cx="253701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5200" y="152400"/>
            <a:ext cx="2005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ТИХОНЯ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860286"/>
            <a:ext cx="8763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Младшего брата-жёлудя, который носит оранжевую шапочку, темно-розовые ботинки, зеленые перчатки и такого же цвета воротничок из дубовых листьев, бордовый пояс, зовут Тихоней. Он и вправду довольно тихий и скромный, даже скорее стеснительный. Но это нисколько не мешает ему всячески поддерживать старшего брата – Шалуна – не только во всех его проказах, но и полезных делах. А ещё Тихоня очень любит цветы, поэтому перед домиком </a:t>
            </a:r>
            <a:r>
              <a:rPr lang="ru-RU" b="1" dirty="0" err="1">
                <a:solidFill>
                  <a:srgbClr val="C00000"/>
                </a:solidFill>
              </a:rPr>
              <a:t>геройчиков</a:t>
            </a:r>
            <a:r>
              <a:rPr lang="ru-RU" b="1" dirty="0">
                <a:solidFill>
                  <a:srgbClr val="C00000"/>
                </a:solidFill>
              </a:rPr>
              <a:t> он разбил чудесный цветник.</a:t>
            </a:r>
          </a:p>
        </p:txBody>
      </p:sp>
      <p:pic>
        <p:nvPicPr>
          <p:cNvPr id="5122" name="Picture 2" descr="F:\Эколята - дошколята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3428146" cy="40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Эколята - дошколята\20191107_143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2357438" cy="419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5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33800" y="228600"/>
            <a:ext cx="1988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ЁЛОЧКА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980697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малышей-желудей есть подруга – веселая и общительна Елочка. Она носит бордовую шапочку и такие же башмачки, желтые перчатки и маленькую брошку-шишечку на платье. Она часто заходит к малышам в гости, чтобы поиграть, поговорить о том, о сём.</a:t>
            </a:r>
          </a:p>
        </p:txBody>
      </p:sp>
      <p:pic>
        <p:nvPicPr>
          <p:cNvPr id="6146" name="Picture 2" descr="F:\Эколята - дошколята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2362200"/>
            <a:ext cx="4234435" cy="474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Эколята - дошколята\20191107_143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81026"/>
            <a:ext cx="2528888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3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3382" y="3048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вместе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геройчики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берегут и охраняют лес, заботятся о его обитателях. Они помогут тебе ближе узнать Природу, подружиться с ней и полюбить её.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Эколята - дошколята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" y="152400"/>
            <a:ext cx="1767148" cy="16345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228130"/>
            <a:ext cx="53848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/>
          <a:stretch/>
        </p:blipFill>
        <p:spPr>
          <a:xfrm>
            <a:off x="4668982" y="3669175"/>
            <a:ext cx="4343400" cy="3022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520" y="0"/>
            <a:ext cx="880882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КЛЯТВА </a:t>
            </a:r>
          </a:p>
          <a:p>
            <a:pPr algn="ctr"/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sz="36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</a:t>
            </a:r>
            <a:r>
              <a:rPr lang="ru-RU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колят</a:t>
            </a:r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 молодых защитников природы»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71599" y="1261884"/>
            <a:ext cx="773974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честный, добрый и заботливый человек. Я хочу вступить в ряды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Эколят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люблю всех живых существ, поэтому я обещаю всегда защищать и беречь братьев наших меньших!</a:t>
            </a:r>
          </a:p>
          <a:p>
            <a:pPr algn="just" fontAlgn="base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люблю дышать чистым воздухом, поэтому я обещаю беречь зеленые насаждения, высаживать новые деревья и ухаживать за ними.</a:t>
            </a:r>
          </a:p>
          <a:p>
            <a:pPr algn="just" fontAlgn="base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хочу пить чистую воду, купаться в чистых реках, морях и озерах, поэтому я обещаю беречь водоемы от загрязнений, экономить водопроводную воду.</a:t>
            </a:r>
          </a:p>
          <a:p>
            <a:pPr algn="just" fontAlgn="base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люблю гулять по красивым полям и лесам, поэтому я обещаю убирать за собой мусор всегда и везде, сортировать бытовые отходы и сдавать вторсырье в переработку.</a:t>
            </a:r>
          </a:p>
          <a:p>
            <a:pPr algn="just" fontAlgn="base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Вступая в ряды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Эколят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Молодых защитников природы, я клянусь, что сделаю все возможное, чтобы стать лучшим другом Природы, надежным и верным.</a:t>
            </a:r>
          </a:p>
          <a:p>
            <a:pPr algn="just" fontAlgn="base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Клянусь все свои знания и силы направлять на заботу о Природе, животных и растениях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Клянусь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нести знания о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природолюбии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окружающим меня людям.</a:t>
            </a:r>
          </a:p>
          <a:p>
            <a:pPr algn="ctr" fontAlgn="base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Клянусь! Клянусь! Клянусь!</a:t>
            </a:r>
          </a:p>
        </p:txBody>
      </p:sp>
      <p:pic>
        <p:nvPicPr>
          <p:cNvPr id="8194" name="Picture 2" descr="F:\Эколята - дошколята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4" r="15278"/>
          <a:stretch/>
        </p:blipFill>
        <p:spPr bwMode="auto">
          <a:xfrm>
            <a:off x="94700" y="1282666"/>
            <a:ext cx="1276899" cy="12764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62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520" y="0"/>
            <a:ext cx="880882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ГИМН </a:t>
            </a:r>
          </a:p>
          <a:p>
            <a:pPr algn="ctr"/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sz="36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</a:t>
            </a:r>
            <a:r>
              <a:rPr lang="ru-RU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колят</a:t>
            </a:r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 молодых защитников природы»</a:t>
            </a:r>
            <a:endParaRPr lang="ru-RU" sz="3600" dirty="0"/>
          </a:p>
        </p:txBody>
      </p:sp>
      <p:pic>
        <p:nvPicPr>
          <p:cNvPr id="8194" name="Picture 2" descr="F:\Эколята - дошколята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4" r="15278"/>
          <a:stretch/>
        </p:blipFill>
        <p:spPr bwMode="auto">
          <a:xfrm>
            <a:off x="7631156" y="1186585"/>
            <a:ext cx="1276899" cy="12764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46073" y="2057400"/>
            <a:ext cx="43503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Куплет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Оглянись вокруг и ты увидишь,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Каждый день наполнен волшебством,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Радуга, туман и белый иней,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Или дождик за твоим окном.</a:t>
            </a:r>
          </a:p>
          <a:p>
            <a:pPr fontAlgn="base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Бесценный дар надежно охраняем,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Природы тишину, ее покой,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искренне природу любим,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Значит, любим Родину с тобой.</a:t>
            </a:r>
          </a:p>
          <a:p>
            <a:pPr fontAlgn="base"/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Припев: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природы защитники,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Животных, растений большие друзья,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Богатства земли молодые наследники,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страже природы стоим ты и я!</a:t>
            </a:r>
          </a:p>
          <a:p>
            <a:pPr fontAlgn="base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природы защитники,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Животных, растений большие друзья,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Оберегаем и любим природу,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жизнь сохранить на планете Земля.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6364" y="124459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Куплет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Ярко светит солнце в чистом небе,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Весело в горах журчат ручьи,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опушке леса возле ели,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Трели звонко тянут соловьи.</a:t>
            </a:r>
          </a:p>
          <a:p>
            <a:pPr fontAlgn="base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Красотой Природа нас пленяет,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Силы, вдохновение дает,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Чудесами сильно удивляет,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лишь тех, ее кто бережет!</a:t>
            </a:r>
          </a:p>
          <a:p>
            <a:pPr fontAlgn="base"/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Припев: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природы защитники,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Животных, растений большие друзья,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Богатства земли молодые наследники,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страже природы стоим ты и я!</a:t>
            </a:r>
          </a:p>
          <a:p>
            <a:pPr fontAlgn="base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природы защитники,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Животных, растений большие друзья,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Оберегаем и любим природу,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жизнь сохранить на планете Земля.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7669" y="6213503"/>
            <a:ext cx="3961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>
                <a:solidFill>
                  <a:srgbClr val="C00000"/>
                </a:solidFill>
              </a:rPr>
              <a:t>Автор: Зотова Татьяна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4623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262626"/>
      </a:dk1>
      <a:lt1>
        <a:srgbClr val="FFFFFF"/>
      </a:lt1>
      <a:dk2>
        <a:srgbClr val="1F497D"/>
      </a:dk2>
      <a:lt2>
        <a:srgbClr val="EEECE1"/>
      </a:lt2>
      <a:accent1>
        <a:srgbClr val="00B0F0"/>
      </a:accent1>
      <a:accent2>
        <a:srgbClr val="0040C0"/>
      </a:accent2>
      <a:accent3>
        <a:srgbClr val="1F9E0A"/>
      </a:accent3>
      <a:accent4>
        <a:srgbClr val="A5A5A5"/>
      </a:accent4>
      <a:accent5>
        <a:srgbClr val="00B0F0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709</Words>
  <Application>Microsoft Office PowerPoint</Application>
  <PresentationFormat>Экран (4:3)</PresentationFormat>
  <Paragraphs>71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굴림</vt:lpstr>
      <vt:lpstr>Arial</vt:lpstr>
      <vt:lpstr>Calibri</vt:lpstr>
      <vt:lpstr>Times New Roman</vt:lpstr>
      <vt:lpstr>1_Office Theme</vt:lpstr>
      <vt:lpstr> «Эколята – дошколята Якутии»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Евгений</cp:lastModifiedBy>
  <cp:revision>251</cp:revision>
  <dcterms:created xsi:type="dcterms:W3CDTF">2012-04-26T17:06:14Z</dcterms:created>
  <dcterms:modified xsi:type="dcterms:W3CDTF">2021-11-07T16:21:58Z</dcterms:modified>
</cp:coreProperties>
</file>