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70" r:id="rId9"/>
    <p:sldId id="262" r:id="rId10"/>
    <p:sldId id="279" r:id="rId11"/>
    <p:sldId id="263" r:id="rId12"/>
    <p:sldId id="268" r:id="rId13"/>
    <p:sldId id="264" r:id="rId14"/>
    <p:sldId id="303" r:id="rId15"/>
    <p:sldId id="265" r:id="rId16"/>
    <p:sldId id="298" r:id="rId17"/>
    <p:sldId id="266" r:id="rId18"/>
    <p:sldId id="275" r:id="rId19"/>
    <p:sldId id="282" r:id="rId20"/>
    <p:sldId id="300" r:id="rId21"/>
    <p:sldId id="289" r:id="rId22"/>
    <p:sldId id="267" r:id="rId23"/>
    <p:sldId id="29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70DF5-4737-4838-987F-9A1CB8A2FBA6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8A61F-EA8E-4543-A08F-AE92577748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8A61F-EA8E-4543-A08F-AE925777480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4CF6D2-04CA-490B-B4E0-593FB887ECC7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0FD4CB-2EBA-404C-BF3A-8A63F41D242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214422"/>
            <a:ext cx="878687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sah-RU" sz="5400" b="1" i="1" cap="none" spc="0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ҕону сахалыы тыыннаан иитиигэ</a:t>
            </a:r>
          </a:p>
          <a:p>
            <a:pPr algn="ctr"/>
            <a:r>
              <a:rPr lang="ru-RU" sz="5400" b="1" i="1" dirty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sah-RU" sz="5400" b="1" i="1" cap="none" spc="0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һээ, эбээ оруола</a:t>
            </a:r>
            <a:endParaRPr lang="ru-RU" sz="5400" b="1" i="1" cap="none" spc="0" dirty="0">
              <a:ln w="11430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71802" y="4214818"/>
            <a:ext cx="32271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ah-RU" sz="4000" b="1" dirty="0" smtClean="0">
                <a:ln w="11430"/>
                <a:solidFill>
                  <a:srgbClr val="EAEAE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(бырайыак)</a:t>
            </a:r>
            <a:endParaRPr lang="ru-RU" sz="4000" b="1" cap="none" spc="0" dirty="0">
              <a:ln w="11430"/>
              <a:solidFill>
                <a:srgbClr val="EAEAE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984" y="428604"/>
            <a:ext cx="4991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2400" dirty="0" smtClean="0"/>
              <a:t>МБҮӨТ  “Тиэлиги орто оскуолата”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286380" y="5357826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Толордо</a:t>
            </a:r>
            <a:r>
              <a:rPr lang="ru-RU" sz="2000" dirty="0" smtClean="0"/>
              <a:t>: </a:t>
            </a:r>
            <a:r>
              <a:rPr lang="ru-RU" sz="2000" dirty="0" err="1" smtClean="0"/>
              <a:t>Аргунова</a:t>
            </a:r>
            <a:r>
              <a:rPr lang="ru-RU" sz="2000" dirty="0" smtClean="0"/>
              <a:t> Галина Егоровна, </a:t>
            </a:r>
            <a:r>
              <a:rPr lang="ru-RU" sz="2000" dirty="0" err="1" smtClean="0"/>
              <a:t>алын</a:t>
            </a:r>
            <a:r>
              <a:rPr lang="ru-RU" sz="2000" dirty="0" smtClean="0"/>
              <a:t> </a:t>
            </a:r>
            <a:r>
              <a:rPr lang="ru-RU" sz="2000" dirty="0" err="1" smtClean="0"/>
              <a:t>кылаас</a:t>
            </a:r>
            <a:r>
              <a:rPr lang="ru-RU" sz="2000" dirty="0" smtClean="0"/>
              <a:t> </a:t>
            </a:r>
            <a:r>
              <a:rPr lang="ru-RU" sz="2000" dirty="0" err="1" smtClean="0"/>
              <a:t>учуутала</a:t>
            </a:r>
            <a:endParaRPr lang="ru-RU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374420" cy="2460611"/>
          </a:xfrm>
          <a:prstGeom prst="snip1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357562"/>
            <a:ext cx="5020733" cy="2824162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6240">
            <a:off x="4631271" y="357166"/>
            <a:ext cx="4512729" cy="2538410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72230">
            <a:off x="101548" y="3777528"/>
            <a:ext cx="4512729" cy="2538410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>
                <a:solidFill>
                  <a:srgbClr val="00B050"/>
                </a:solidFill>
              </a:rPr>
              <a:t>Т</a:t>
            </a:r>
            <a:r>
              <a:rPr lang="sah-RU" b="1" i="1" u="sng" dirty="0" smtClean="0">
                <a:solidFill>
                  <a:srgbClr val="00B050"/>
                </a:solidFill>
                <a:latin typeface="Poor Richard" pitchFamily="18" charset="0"/>
              </a:rPr>
              <a:t>өрүт  дьарык</a:t>
            </a:r>
            <a:endParaRPr lang="ru-RU" b="1" i="1" u="sng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7030A0"/>
                </a:solidFill>
              </a:rPr>
              <a:t>О</a:t>
            </a:r>
            <a:r>
              <a:rPr lang="sah-RU" sz="2800" b="1" i="1" dirty="0" smtClean="0">
                <a:solidFill>
                  <a:srgbClr val="7030A0"/>
                </a:solidFill>
              </a:rPr>
              <a:t>ттооһун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7030A0"/>
                </a:solidFill>
              </a:rPr>
              <a:t>Б</a:t>
            </a:r>
            <a:r>
              <a:rPr lang="sah-RU" sz="2800" b="1" i="1" dirty="0" smtClean="0">
                <a:solidFill>
                  <a:srgbClr val="7030A0"/>
                </a:solidFill>
              </a:rPr>
              <a:t>улт кистэлэҥнэрэ (күөгү, илим, туһах)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7030A0"/>
                </a:solidFill>
              </a:rPr>
              <a:t>М</a:t>
            </a:r>
            <a:r>
              <a:rPr lang="sah-RU" sz="2800" b="1" i="1" dirty="0" smtClean="0">
                <a:solidFill>
                  <a:srgbClr val="7030A0"/>
                </a:solidFill>
              </a:rPr>
              <a:t>уҥха 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7030A0"/>
                </a:solidFill>
              </a:rPr>
              <a:t>К</a:t>
            </a:r>
            <a:r>
              <a:rPr lang="sah-RU" sz="2800" b="1" i="1" dirty="0" smtClean="0">
                <a:solidFill>
                  <a:srgbClr val="7030A0"/>
                </a:solidFill>
              </a:rPr>
              <a:t>уйуур 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7030A0"/>
                </a:solidFill>
              </a:rPr>
              <a:t>С</a:t>
            </a:r>
            <a:r>
              <a:rPr lang="sah-RU" sz="2800" b="1" i="1" dirty="0" smtClean="0">
                <a:solidFill>
                  <a:srgbClr val="7030A0"/>
                </a:solidFill>
              </a:rPr>
              <a:t>үөһү иитиитэ</a:t>
            </a:r>
          </a:p>
          <a:p>
            <a:pPr>
              <a:buFont typeface="Wingdings" pitchFamily="2" charset="2"/>
              <a:buChar char="v"/>
            </a:pPr>
            <a:r>
              <a:rPr lang="sah-RU" sz="2800" b="1" i="1" dirty="0" smtClean="0">
                <a:solidFill>
                  <a:srgbClr val="7030A0"/>
                </a:solidFill>
              </a:rPr>
              <a:t>Сайылыкка көһүү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Аргунова Г.Е\DSC03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714776" cy="2786082"/>
          </a:xfrm>
          <a:prstGeom prst="cloud">
            <a:avLst/>
          </a:prstGeom>
          <a:noFill/>
        </p:spPr>
      </p:pic>
      <p:pic>
        <p:nvPicPr>
          <p:cNvPr id="2051" name="Picture 3" descr="F:\Аргунова Г.Е\DSC03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375421"/>
            <a:ext cx="4643438" cy="3482579"/>
          </a:xfrm>
          <a:prstGeom prst="cloud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54643" t="7378" r="5895" b="71464"/>
          <a:stretch>
            <a:fillRect/>
          </a:stretch>
        </p:blipFill>
        <p:spPr bwMode="auto">
          <a:xfrm rot="10800000">
            <a:off x="4786314" y="214290"/>
            <a:ext cx="3830172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5895" t="16130" r="52321" b="38300"/>
          <a:stretch>
            <a:fillRect/>
          </a:stretch>
        </p:blipFill>
        <p:spPr bwMode="auto">
          <a:xfrm>
            <a:off x="857224" y="3143248"/>
            <a:ext cx="2000264" cy="3111522"/>
          </a:xfrm>
          <a:prstGeom prst="round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>
                <a:solidFill>
                  <a:srgbClr val="00B050"/>
                </a:solidFill>
              </a:rPr>
              <a:t>Ү</a:t>
            </a:r>
            <a:r>
              <a:rPr lang="sah-RU" b="1" i="1" u="sng" dirty="0" smtClean="0">
                <a:solidFill>
                  <a:srgbClr val="00B050"/>
                </a:solidFill>
                <a:latin typeface="Poor Richard" pitchFamily="18" charset="0"/>
              </a:rPr>
              <a:t>лэҕэ иитии</a:t>
            </a:r>
            <a:endParaRPr lang="ru-RU" b="1" i="1" u="sng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О</a:t>
            </a:r>
            <a:r>
              <a:rPr lang="sah-RU" sz="3200" b="1" i="1" dirty="0" smtClean="0">
                <a:solidFill>
                  <a:srgbClr val="7030A0"/>
                </a:solidFill>
              </a:rPr>
              <a:t>ттооһун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И</a:t>
            </a:r>
            <a:r>
              <a:rPr lang="sah-RU" sz="3200" b="1" i="1" dirty="0" smtClean="0">
                <a:solidFill>
                  <a:srgbClr val="7030A0"/>
                </a:solidFill>
              </a:rPr>
              <a:t>ис 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А</a:t>
            </a:r>
            <a:r>
              <a:rPr lang="sah-RU" sz="3200" b="1" i="1" dirty="0" smtClean="0">
                <a:solidFill>
                  <a:srgbClr val="7030A0"/>
                </a:solidFill>
              </a:rPr>
              <a:t>с астааһына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О</a:t>
            </a:r>
            <a:r>
              <a:rPr lang="sah-RU" sz="3200" b="1" i="1" dirty="0" smtClean="0">
                <a:solidFill>
                  <a:srgbClr val="7030A0"/>
                </a:solidFill>
              </a:rPr>
              <a:t>ҕуруот көрүү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С</a:t>
            </a:r>
            <a:r>
              <a:rPr lang="sah-RU" sz="3200" b="1" i="1" dirty="0" smtClean="0">
                <a:solidFill>
                  <a:srgbClr val="7030A0"/>
                </a:solidFill>
              </a:rPr>
              <a:t>убуотунньуктар </a:t>
            </a:r>
          </a:p>
          <a:p>
            <a:pPr>
              <a:buFont typeface="Wingdings" pitchFamily="2" charset="2"/>
              <a:buChar char="v"/>
            </a:pPr>
            <a:r>
              <a:rPr lang="sah-RU" sz="3200" b="1" i="1" dirty="0" smtClean="0">
                <a:solidFill>
                  <a:srgbClr val="7030A0"/>
                </a:solidFill>
              </a:rPr>
              <a:t>Бэсиэдэ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235" t="40416" r="31765" b="24941"/>
          <a:stretch>
            <a:fillRect/>
          </a:stretch>
        </p:blipFill>
        <p:spPr bwMode="auto">
          <a:xfrm rot="10800000">
            <a:off x="4714876" y="-214338"/>
            <a:ext cx="242889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71672" t="35981" b="33645"/>
          <a:stretch>
            <a:fillRect/>
          </a:stretch>
        </p:blipFill>
        <p:spPr bwMode="auto">
          <a:xfrm rot="10800000">
            <a:off x="7072298" y="642918"/>
            <a:ext cx="2071702" cy="316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1451" t="2807" r="49257" b="69115"/>
          <a:stretch>
            <a:fillRect/>
          </a:stretch>
        </p:blipFill>
        <p:spPr bwMode="auto">
          <a:xfrm rot="10800000">
            <a:off x="2143108" y="0"/>
            <a:ext cx="2428892" cy="19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920851"/>
            <a:ext cx="4427537" cy="2937149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82587"/>
            <a:ext cx="4427537" cy="32754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2000240"/>
            <a:ext cx="3714776" cy="208956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/>
          <a:lstStyle/>
          <a:p>
            <a:pPr algn="ctr"/>
            <a:r>
              <a:rPr lang="ru-RU" b="1" i="1" u="sng" dirty="0" smtClean="0">
                <a:solidFill>
                  <a:srgbClr val="00B050"/>
                </a:solidFill>
              </a:rPr>
              <a:t>К</a:t>
            </a:r>
            <a:r>
              <a:rPr lang="sah-RU" b="1" i="1" u="sng" dirty="0" smtClean="0">
                <a:solidFill>
                  <a:srgbClr val="00B050"/>
                </a:solidFill>
                <a:latin typeface="Poor Richard" pitchFamily="18" charset="0"/>
              </a:rPr>
              <a:t>ултуура </a:t>
            </a:r>
            <a:endParaRPr lang="ru-RU" b="1" i="1" u="sng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7030A0"/>
                </a:solidFill>
              </a:rPr>
              <a:t>О</a:t>
            </a:r>
            <a:r>
              <a:rPr lang="sah-RU" sz="2800" b="1" i="1" dirty="0" smtClean="0">
                <a:solidFill>
                  <a:srgbClr val="7030A0"/>
                </a:solidFill>
              </a:rPr>
              <a:t>лоҥхо истии, ааҕыы</a:t>
            </a:r>
            <a:endParaRPr lang="ru-RU" sz="2800" b="1" i="1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7030A0"/>
                </a:solidFill>
              </a:rPr>
              <a:t>О</a:t>
            </a:r>
            <a:r>
              <a:rPr lang="sah-RU" sz="2800" b="1" i="1" dirty="0" smtClean="0">
                <a:solidFill>
                  <a:srgbClr val="7030A0"/>
                </a:solidFill>
              </a:rPr>
              <a:t>лоҥхону толоруу</a:t>
            </a:r>
          </a:p>
          <a:p>
            <a:pPr>
              <a:buFont typeface="Wingdings" pitchFamily="2" charset="2"/>
              <a:buChar char="v"/>
            </a:pPr>
            <a:r>
              <a:rPr lang="sah-RU" sz="2800" b="1" i="1" dirty="0" smtClean="0">
                <a:solidFill>
                  <a:srgbClr val="7030A0"/>
                </a:solidFill>
              </a:rPr>
              <a:t>НПК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«Түөлбэм олоҥхоһута </a:t>
            </a:r>
            <a:r>
              <a:rPr lang="ru-RU" sz="2800" b="1" i="1" dirty="0" smtClean="0">
                <a:solidFill>
                  <a:srgbClr val="7030A0"/>
                </a:solidFill>
              </a:rPr>
              <a:t>– Григорьев И.А» (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Наахаратааҕы </a:t>
            </a:r>
            <a:r>
              <a:rPr lang="ru-RU" sz="2800" b="1" i="1" dirty="0" smtClean="0">
                <a:solidFill>
                  <a:srgbClr val="7030A0"/>
                </a:solidFill>
              </a:rPr>
              <a:t>МХ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иһинэн ыытыллыбыт</a:t>
            </a:r>
            <a:r>
              <a:rPr lang="ru-RU" sz="2800" b="1" i="1" dirty="0" smtClean="0">
                <a:solidFill>
                  <a:srgbClr val="7030A0"/>
                </a:solidFill>
              </a:rPr>
              <a:t> </a:t>
            </a:r>
            <a:r>
              <a:rPr lang="ru-RU" sz="2800" b="1" i="1" dirty="0" err="1" smtClean="0">
                <a:solidFill>
                  <a:srgbClr val="7030A0"/>
                </a:solidFill>
              </a:rPr>
              <a:t>ааҕыыга </a:t>
            </a:r>
            <a:r>
              <a:rPr lang="ru-RU" sz="2800" b="1" i="1" dirty="0" smtClean="0">
                <a:solidFill>
                  <a:srgbClr val="7030A0"/>
                </a:solidFill>
              </a:rPr>
              <a:t>Осипов Алеша)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7030A0"/>
                </a:solidFill>
              </a:rPr>
              <a:t>Х</a:t>
            </a:r>
            <a:r>
              <a:rPr lang="sah-RU" sz="2800" b="1" i="1" dirty="0" smtClean="0">
                <a:solidFill>
                  <a:srgbClr val="7030A0"/>
                </a:solidFill>
              </a:rPr>
              <a:t>омус 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7030A0"/>
                </a:solidFill>
              </a:rPr>
              <a:t>О</a:t>
            </a:r>
            <a:r>
              <a:rPr lang="sah-RU" sz="2800" b="1" i="1" dirty="0" smtClean="0">
                <a:solidFill>
                  <a:srgbClr val="7030A0"/>
                </a:solidFill>
              </a:rPr>
              <a:t>һуохай киэһээтэ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7030A0"/>
                </a:solidFill>
              </a:rPr>
              <a:t>Ы</a:t>
            </a:r>
            <a:r>
              <a:rPr lang="sah-RU" sz="2800" b="1" i="1" dirty="0" smtClean="0">
                <a:solidFill>
                  <a:srgbClr val="7030A0"/>
                </a:solidFill>
              </a:rPr>
              <a:t>һыах </a:t>
            </a:r>
          </a:p>
          <a:p>
            <a:pPr>
              <a:buFont typeface="Wingdings" pitchFamily="2" charset="2"/>
              <a:buChar char="v"/>
            </a:pPr>
            <a:endParaRPr lang="sah-RU" b="1" i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758978" cy="267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8350">
            <a:off x="4857752" y="428604"/>
            <a:ext cx="4004725" cy="2252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5264" y="2714620"/>
            <a:ext cx="5528736" cy="310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09440">
            <a:off x="109536" y="3701748"/>
            <a:ext cx="4766731" cy="2681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u="sng" dirty="0" smtClean="0">
                <a:solidFill>
                  <a:srgbClr val="00B050"/>
                </a:solidFill>
              </a:rPr>
              <a:t>А</a:t>
            </a:r>
            <a:r>
              <a:rPr lang="sah-RU" b="1" i="1" u="sng" dirty="0" smtClean="0">
                <a:solidFill>
                  <a:srgbClr val="00B050"/>
                </a:solidFill>
                <a:latin typeface="Poor Richard" pitchFamily="18" charset="0"/>
              </a:rPr>
              <a:t>аҕар дьиэ кэргэн</a:t>
            </a:r>
            <a:endParaRPr lang="ru-RU" b="1" i="1" u="sng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Х</a:t>
            </a:r>
            <a:r>
              <a:rPr lang="sah-RU" sz="3200" b="1" i="1" dirty="0" smtClean="0">
                <a:solidFill>
                  <a:srgbClr val="7030A0"/>
                </a:solidFill>
                <a:latin typeface="Poor Richard" pitchFamily="18" charset="0"/>
              </a:rPr>
              <a:t>аһыакка, сурунаалга сурутуу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Ы</a:t>
            </a:r>
            <a:r>
              <a:rPr lang="sah-RU" sz="3200" b="1" i="1" dirty="0" smtClean="0">
                <a:solidFill>
                  <a:srgbClr val="7030A0"/>
                </a:solidFill>
                <a:latin typeface="Poor Richard" pitchFamily="18" charset="0"/>
              </a:rPr>
              <a:t>алынан ааҕыы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«А</a:t>
            </a:r>
            <a:r>
              <a:rPr lang="sah-RU" sz="3200" b="1" i="1" dirty="0" smtClean="0">
                <a:solidFill>
                  <a:srgbClr val="7030A0"/>
                </a:solidFill>
                <a:latin typeface="Poor Richard" pitchFamily="18" charset="0"/>
              </a:rPr>
              <a:t>аҕар дьиэ кэргэн” күрэх</a:t>
            </a:r>
          </a:p>
          <a:p>
            <a:pPr>
              <a:buFont typeface="Wingdings" pitchFamily="2" charset="2"/>
              <a:buChar char="v"/>
            </a:pPr>
            <a:r>
              <a:rPr lang="sah-RU" sz="3200" b="1" i="1" dirty="0" smtClean="0">
                <a:solidFill>
                  <a:srgbClr val="7030A0"/>
                </a:solidFill>
                <a:latin typeface="Poor Richard" pitchFamily="18" charset="0"/>
              </a:rPr>
              <a:t>Тематическай кылаас чаастара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Б</a:t>
            </a:r>
            <a:r>
              <a:rPr lang="sah-RU" sz="3200" b="1" i="1" dirty="0" smtClean="0">
                <a:solidFill>
                  <a:srgbClr val="7030A0"/>
                </a:solidFill>
                <a:latin typeface="Poor Richard" pitchFamily="18" charset="0"/>
              </a:rPr>
              <a:t>иблиотечнай уруоктар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071966" cy="229048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928934"/>
            <a:ext cx="4639730" cy="260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71480"/>
            <a:ext cx="4318030" cy="2428892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000504"/>
            <a:ext cx="4385728" cy="246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857784" cy="2732503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285860"/>
            <a:ext cx="4893732" cy="275272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4766731" cy="268128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819524"/>
            <a:ext cx="5401735" cy="3038476"/>
          </a:xfrm>
          <a:prstGeom prst="irregularSeal2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00108"/>
            <a:ext cx="8301038" cy="485778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С</a:t>
            </a:r>
            <a:r>
              <a:rPr lang="sah-RU" sz="2400" b="1" i="1" dirty="0" smtClean="0">
                <a:solidFill>
                  <a:srgbClr val="002060"/>
                </a:solidFill>
              </a:rPr>
              <a:t>ир үрдүгэр айылҕаттан айыллыбыт бастакы тэрилтэ – ыал. </a:t>
            </a:r>
            <a:r>
              <a:rPr lang="ru-RU" sz="2400" b="1" i="1" dirty="0" smtClean="0">
                <a:solidFill>
                  <a:srgbClr val="002060"/>
                </a:solidFill>
              </a:rPr>
              <a:t>Б</a:t>
            </a:r>
            <a:r>
              <a:rPr lang="sah-RU" sz="2400" b="1" i="1" dirty="0" smtClean="0">
                <a:solidFill>
                  <a:srgbClr val="002060"/>
                </a:solidFill>
              </a:rPr>
              <a:t>ылыр – былыргыттан киһи-аймах сайдыытыгар ураты дьоһуннаах оруолу ылааччы – ыал. </a:t>
            </a:r>
            <a:r>
              <a:rPr lang="ru-RU" sz="2400" b="1" i="1" dirty="0" smtClean="0">
                <a:solidFill>
                  <a:srgbClr val="002060"/>
                </a:solidFill>
              </a:rPr>
              <a:t>Х</a:t>
            </a:r>
            <a:r>
              <a:rPr lang="sah-RU" sz="2400" b="1" i="1" dirty="0" smtClean="0">
                <a:solidFill>
                  <a:srgbClr val="002060"/>
                </a:solidFill>
              </a:rPr>
              <a:t>аннык баҕарар дойдуга, хайа да омукка үүнүү-сайдыы, уйгу-быйаҥ олох төрдө – ыал. </a:t>
            </a:r>
            <a:r>
              <a:rPr lang="ru-RU" sz="2400" b="1" i="1" dirty="0" smtClean="0">
                <a:solidFill>
                  <a:srgbClr val="002060"/>
                </a:solidFill>
              </a:rPr>
              <a:t>О</a:t>
            </a:r>
            <a:r>
              <a:rPr lang="sah-RU" sz="2400" b="1" i="1" dirty="0" smtClean="0">
                <a:solidFill>
                  <a:srgbClr val="002060"/>
                </a:solidFill>
              </a:rPr>
              <a:t>л курдук үрдүк аналлаах – саха ыала. </a:t>
            </a:r>
            <a:r>
              <a:rPr lang="ru-RU" sz="2400" b="1" i="1" dirty="0" smtClean="0">
                <a:solidFill>
                  <a:srgbClr val="002060"/>
                </a:solidFill>
              </a:rPr>
              <a:t>С</a:t>
            </a:r>
            <a:r>
              <a:rPr lang="sah-RU" sz="2400" b="1" i="1" dirty="0" smtClean="0">
                <a:solidFill>
                  <a:srgbClr val="002060"/>
                </a:solidFill>
              </a:rPr>
              <a:t>аха киһитэ бэйэтин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«айылҕа оҕотобун» диэн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ааттанар</a:t>
            </a:r>
            <a:r>
              <a:rPr lang="ru-RU" sz="2400" b="1" i="1" dirty="0" smtClean="0">
                <a:solidFill>
                  <a:srgbClr val="002060"/>
                </a:solidFill>
              </a:rPr>
              <a:t>. «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Кини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ийэ</a:t>
            </a:r>
            <a:r>
              <a:rPr lang="ru-RU" sz="2400" b="1" i="1" dirty="0" smtClean="0">
                <a:solidFill>
                  <a:srgbClr val="002060"/>
                </a:solidFill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аҕа, эбээ</a:t>
            </a:r>
            <a:r>
              <a:rPr lang="ru-RU" sz="2400" b="1" i="1" dirty="0" smtClean="0">
                <a:solidFill>
                  <a:srgbClr val="002060"/>
                </a:solidFill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эһээ, үлэ, үтүө сыһыан диэн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үҥэр-сүктэр буоллаҕына, өлбөт үөстэниэҕэ, киһи буолар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кэскиллэниэҕэ» диэн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өбүгэ дьоммут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этэн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кэбиспит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үтүө өйдөбүллэрин туоһулаан туран</a:t>
            </a:r>
            <a:r>
              <a:rPr lang="ru-RU" sz="2400" b="1" i="1" dirty="0" smtClean="0">
                <a:solidFill>
                  <a:srgbClr val="002060"/>
                </a:solidFill>
              </a:rPr>
              <a:t>, мин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норуот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педагогикатыгар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тохтуом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этэ</a:t>
            </a:r>
            <a:r>
              <a:rPr lang="ru-RU" sz="2400" b="1" i="1" dirty="0" smtClean="0">
                <a:solidFill>
                  <a:srgbClr val="002060"/>
                </a:solidFill>
              </a:rPr>
              <a:t>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14290"/>
            <a:ext cx="628654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974" y="3143248"/>
            <a:ext cx="5634026" cy="314324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0628" cy="3711056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06827">
            <a:off x="4749416" y="637987"/>
            <a:ext cx="4121634" cy="2318419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3919">
            <a:off x="-4743" y="4272500"/>
            <a:ext cx="3744105" cy="210605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pPr algn="ctr"/>
            <a:r>
              <a:rPr lang="ru-RU" b="1" i="1" u="sng" dirty="0" smtClean="0">
                <a:solidFill>
                  <a:srgbClr val="00B050"/>
                </a:solidFill>
              </a:rPr>
              <a:t>Т</a:t>
            </a:r>
            <a:r>
              <a:rPr lang="sah-RU" b="1" i="1" u="sng" dirty="0" smtClean="0">
                <a:solidFill>
                  <a:srgbClr val="00B050"/>
                </a:solidFill>
              </a:rPr>
              <a:t>үмүк </a:t>
            </a:r>
            <a:endParaRPr lang="ru-RU" b="1" i="1" u="sng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38912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Т</a:t>
            </a:r>
            <a:r>
              <a:rPr lang="sah-RU" b="1" i="1" dirty="0" smtClean="0">
                <a:solidFill>
                  <a:srgbClr val="002060"/>
                </a:solidFill>
              </a:rPr>
              <a:t>үмүктээн эттэххэ, хас биирдии киһи тулалыыр айылҕатыгар, олоҕор-дьаһаҕар, сүрүн дьарыгар, итэҕэлигэр уонна үгэстэригэр дьүөрэлээн оҕотун иитэригэр кыһаныахтаах дии саныыбын. </a:t>
            </a:r>
            <a:r>
              <a:rPr lang="ru-RU" b="1" i="1" dirty="0" smtClean="0">
                <a:solidFill>
                  <a:srgbClr val="002060"/>
                </a:solidFill>
              </a:rPr>
              <a:t>«</a:t>
            </a:r>
            <a:r>
              <a:rPr lang="sah-RU" b="1" i="1" dirty="0" smtClean="0">
                <a:solidFill>
                  <a:srgbClr val="002060"/>
                </a:solidFill>
              </a:rPr>
              <a:t>Быһыы – майгы аймалҕаннаах кэмигэр олох педагогикатын үтүө үгэстэрин сатабыллаахтык туһаныы олох бэйэтин ирдэбилинэн буоларын умнумуоххайыҥ</a:t>
            </a:r>
            <a:r>
              <a:rPr lang="ru-RU" b="1" i="1" dirty="0" smtClean="0">
                <a:solidFill>
                  <a:srgbClr val="002060"/>
                </a:solidFill>
              </a:rPr>
              <a:t>», - </a:t>
            </a:r>
            <a:r>
              <a:rPr lang="ru-RU" b="1" i="1" dirty="0" err="1" smtClean="0">
                <a:solidFill>
                  <a:srgbClr val="002060"/>
                </a:solidFill>
              </a:rPr>
              <a:t>диэн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үөрэхтээхтэр этиилэригэр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сөбүлэһэбин.</a:t>
            </a:r>
            <a:r>
              <a:rPr lang="sah-RU" b="1" i="1" dirty="0" smtClean="0">
                <a:solidFill>
                  <a:srgbClr val="002060"/>
                </a:solidFill>
              </a:rPr>
              <a:t>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57166"/>
            <a:ext cx="6072230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r>
              <a:rPr lang="ru-RU" sz="4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strangelo Edessa" pitchFamily="66" charset="0"/>
              </a:rPr>
              <a:t>К</a:t>
            </a:r>
            <a:r>
              <a:rPr lang="sah-RU" sz="4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itchFamily="18" charset="0"/>
                <a:cs typeface="Estrangelo Edessa" pitchFamily="66" charset="0"/>
              </a:rPr>
              <a:t>эм ирдэбилигэр сөп түбэһиитэ:</a:t>
            </a:r>
            <a:endParaRPr lang="ru-RU" sz="4400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strangelo Edess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i="1" dirty="0" err="1" smtClean="0">
                <a:solidFill>
                  <a:srgbClr val="002060"/>
                </a:solidFill>
              </a:rPr>
              <a:t>Тыа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сиригэр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sah-RU" sz="3200" b="1" i="1" dirty="0" smtClean="0">
                <a:solidFill>
                  <a:srgbClr val="002060"/>
                </a:solidFill>
              </a:rPr>
              <a:t>үлэ миэстэтэ суох буолан төрөппүт атын сиргэ үлэлии барарга күһэллэр.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Мантан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сиэттэрэн</a:t>
            </a:r>
            <a:r>
              <a:rPr lang="sah-RU" sz="3200" b="1" i="1" dirty="0" smtClean="0">
                <a:solidFill>
                  <a:srgbClr val="002060"/>
                </a:solidFill>
              </a:rPr>
              <a:t> эппиэтинэһи эбээ, эһээ сүгэр, оҕо төрөппүттэриттэн тэйэр.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524637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b="1" dirty="0" err="1" smtClean="0">
                <a:solidFill>
                  <a:srgbClr val="FF0000"/>
                </a:solidFill>
              </a:rPr>
              <a:t>Үлэм сыала</a:t>
            </a:r>
            <a:r>
              <a:rPr lang="ru-RU" sz="2800" b="1" dirty="0" smtClean="0">
                <a:solidFill>
                  <a:srgbClr val="FF0000"/>
                </a:solidFill>
              </a:rPr>
              <a:t>:</a:t>
            </a:r>
            <a:r>
              <a:rPr lang="sah-RU" sz="28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sz="3000" b="1" i="1" dirty="0" smtClean="0">
                <a:solidFill>
                  <a:srgbClr val="002060"/>
                </a:solidFill>
              </a:rPr>
              <a:t>Н</a:t>
            </a:r>
            <a:r>
              <a:rPr lang="sah-RU" sz="3000" b="1" i="1" dirty="0" smtClean="0">
                <a:solidFill>
                  <a:srgbClr val="002060"/>
                </a:solidFill>
              </a:rPr>
              <a:t>оруот үгэстэрин туһанан оҕону иитии.</a:t>
            </a:r>
          </a:p>
          <a:p>
            <a:pPr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С</a:t>
            </a:r>
            <a:r>
              <a:rPr lang="sah-RU" sz="2800" b="1" dirty="0" smtClean="0">
                <a:solidFill>
                  <a:srgbClr val="FF0000"/>
                </a:solidFill>
              </a:rPr>
              <a:t>оруктарым</a:t>
            </a:r>
            <a:r>
              <a:rPr lang="ru-RU" sz="2800" b="1" dirty="0" smtClean="0">
                <a:solidFill>
                  <a:srgbClr val="FF0000"/>
                </a:solidFill>
              </a:rPr>
              <a:t>:</a:t>
            </a:r>
            <a:endParaRPr lang="sah-RU" sz="2800" b="1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3000" b="1" i="1" dirty="0" smtClean="0">
                <a:solidFill>
                  <a:srgbClr val="002060"/>
                </a:solidFill>
              </a:rPr>
              <a:t>О</a:t>
            </a:r>
            <a:r>
              <a:rPr lang="sah-RU" sz="3000" b="1" i="1" dirty="0" smtClean="0">
                <a:solidFill>
                  <a:srgbClr val="002060"/>
                </a:solidFill>
              </a:rPr>
              <a:t>ҕону сахалыы тыыннаан иитиигэ эбээ, эһээ оруолун үрдэтии;</a:t>
            </a:r>
          </a:p>
          <a:p>
            <a:pPr>
              <a:buFont typeface="Wingdings" pitchFamily="2" charset="2"/>
              <a:buChar char="Ø"/>
            </a:pPr>
            <a:r>
              <a:rPr lang="ru-RU" sz="3000" b="1" i="1" dirty="0" smtClean="0">
                <a:solidFill>
                  <a:srgbClr val="002060"/>
                </a:solidFill>
              </a:rPr>
              <a:t>И</a:t>
            </a:r>
            <a:r>
              <a:rPr lang="sah-RU" sz="3000" b="1" i="1" dirty="0" smtClean="0">
                <a:solidFill>
                  <a:srgbClr val="002060"/>
                </a:solidFill>
              </a:rPr>
              <a:t>итии үлэтин хайысхаларынан наардаан бэйэ үлэтигэр сыһыаран киллэрии;</a:t>
            </a:r>
          </a:p>
          <a:p>
            <a:pPr>
              <a:buFont typeface="Wingdings" pitchFamily="2" charset="2"/>
              <a:buChar char="Ø"/>
            </a:pPr>
            <a:r>
              <a:rPr lang="ru-RU" sz="3000" b="1" i="1" dirty="0" smtClean="0">
                <a:solidFill>
                  <a:srgbClr val="002060"/>
                </a:solidFill>
              </a:rPr>
              <a:t>А</a:t>
            </a:r>
            <a:r>
              <a:rPr lang="sah-RU" sz="3000" b="1" i="1" dirty="0" smtClean="0">
                <a:solidFill>
                  <a:srgbClr val="002060"/>
                </a:solidFill>
              </a:rPr>
              <a:t>лын сүһүөх оскуола выпускниктарыгар норуот үгэһин, култууратын эккэ-хааҥҥа, өйгө-санааҕа иҥэрии.</a:t>
            </a:r>
            <a:endParaRPr lang="ru-RU" sz="3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Ү</a:t>
            </a:r>
            <a:r>
              <a:rPr lang="sah-RU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itchFamily="18" charset="0"/>
              </a:rPr>
              <a:t>лэм былаана</a:t>
            </a:r>
            <a:r>
              <a:rPr lang="ru-RU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357298"/>
            <a:ext cx="3585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ah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sah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түһүмэх: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428868"/>
            <a:ext cx="3690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II</a:t>
            </a:r>
            <a:r>
              <a:rPr lang="sah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түһүмэх: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3429000"/>
            <a:ext cx="39617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III</a:t>
            </a:r>
            <a:r>
              <a:rPr lang="sah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түһүмэх: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643446"/>
            <a:ext cx="3864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IV</a:t>
            </a:r>
            <a:r>
              <a:rPr lang="sah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түһүмэх: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0496" y="1428736"/>
            <a:ext cx="585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1</a:t>
            </a:r>
            <a:r>
              <a:rPr lang="sah-RU" sz="2400" b="1" i="1" dirty="0" smtClean="0">
                <a:solidFill>
                  <a:srgbClr val="002060"/>
                </a:solidFill>
              </a:rPr>
              <a:t> кылаас  2013-2014 үөрэх сыла </a:t>
            </a:r>
          </a:p>
          <a:p>
            <a:r>
              <a:rPr lang="sah-RU" sz="2400" b="1" i="1" dirty="0" smtClean="0">
                <a:solidFill>
                  <a:srgbClr val="002060"/>
                </a:solidFill>
              </a:rPr>
              <a:t>“Мин оскуола үөрэнээччитэбин”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0496" y="2500307"/>
            <a:ext cx="5143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2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кылаас</a:t>
            </a:r>
            <a:r>
              <a:rPr lang="ru-RU" sz="2400" b="1" i="1" dirty="0" smtClean="0">
                <a:solidFill>
                  <a:srgbClr val="002060"/>
                </a:solidFill>
              </a:rPr>
              <a:t> 2014-2015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үөрэх сыла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«Мин тирэ5им –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дьиэ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кэргэним</a:t>
            </a:r>
            <a:r>
              <a:rPr lang="ru-RU" sz="2400" b="1" i="1" dirty="0" smtClean="0">
                <a:solidFill>
                  <a:srgbClr val="002060"/>
                </a:solidFill>
              </a:rPr>
              <a:t>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1902" y="3429000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3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кылаас</a:t>
            </a:r>
            <a:r>
              <a:rPr lang="ru-RU" sz="2400" b="1" i="1" dirty="0" smtClean="0">
                <a:solidFill>
                  <a:srgbClr val="002060"/>
                </a:solidFill>
              </a:rPr>
              <a:t> 2015-2016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үөрэх сыла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«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Отонноотоххо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окоойук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туолар</a:t>
            </a:r>
            <a:r>
              <a:rPr lang="ru-RU" sz="2400" b="1" i="1" dirty="0" smtClean="0">
                <a:solidFill>
                  <a:srgbClr val="002060"/>
                </a:solidFill>
              </a:rPr>
              <a:t>, </a:t>
            </a:r>
            <a:r>
              <a:rPr lang="sah-RU" sz="2400" b="1" i="1" dirty="0" smtClean="0">
                <a:solidFill>
                  <a:srgbClr val="002060"/>
                </a:solidFill>
              </a:rPr>
              <a:t>үлэлээтэххэ үлэ бүтэр</a:t>
            </a:r>
            <a:r>
              <a:rPr lang="ru-RU" sz="2400" b="1" i="1" dirty="0" smtClean="0">
                <a:solidFill>
                  <a:srgbClr val="002060"/>
                </a:solidFill>
              </a:rPr>
              <a:t>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3372" y="4786322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4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кылаас</a:t>
            </a:r>
            <a:r>
              <a:rPr lang="ru-RU" sz="2400" b="1" i="1" dirty="0" smtClean="0">
                <a:solidFill>
                  <a:srgbClr val="002060"/>
                </a:solidFill>
              </a:rPr>
              <a:t> 2016-2017 </a:t>
            </a:r>
            <a:r>
              <a:rPr lang="sah-RU" sz="2400" b="1" i="1" dirty="0" smtClean="0">
                <a:solidFill>
                  <a:srgbClr val="002060"/>
                </a:solidFill>
              </a:rPr>
              <a:t>үөрэх сыла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«</a:t>
            </a:r>
            <a:r>
              <a:rPr lang="sah-RU" sz="2400" b="1" i="1" dirty="0" smtClean="0">
                <a:solidFill>
                  <a:srgbClr val="002060"/>
                </a:solidFill>
              </a:rPr>
              <a:t>Үөрэх үктэлин көмөлөөн дабайыы</a:t>
            </a:r>
            <a:r>
              <a:rPr lang="ru-RU" sz="2400" b="1" i="1" dirty="0" smtClean="0">
                <a:solidFill>
                  <a:srgbClr val="002060"/>
                </a:solidFill>
              </a:rPr>
              <a:t>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Ү</a:t>
            </a:r>
            <a:r>
              <a:rPr lang="sah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лэм хайысхалара</a:t>
            </a:r>
            <a:r>
              <a:rPr lang="ru-RU" sz="54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5400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500430" y="2214554"/>
            <a:ext cx="2428892" cy="17859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</a:t>
            </a:r>
            <a:r>
              <a:rPr lang="sah-RU" b="1" dirty="0" smtClean="0">
                <a:solidFill>
                  <a:srgbClr val="FF0000"/>
                </a:solidFill>
              </a:rPr>
              <a:t>ҕону сахалыы тыыннаан иитиигэ эбээ, эһээ оруола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>
            <a:off x="2428860" y="2071678"/>
            <a:ext cx="1285884" cy="5715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 flipV="1">
            <a:off x="2071670" y="3214685"/>
            <a:ext cx="1428760" cy="2857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3036087" y="3821911"/>
            <a:ext cx="1000131" cy="9286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7"/>
          </p:cNvCxnSpPr>
          <p:nvPr/>
        </p:nvCxnSpPr>
        <p:spPr>
          <a:xfrm rot="5400000" flipH="1" flipV="1">
            <a:off x="5835012" y="1595971"/>
            <a:ext cx="618736" cy="11415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21" idx="1"/>
          </p:cNvCxnSpPr>
          <p:nvPr/>
        </p:nvCxnSpPr>
        <p:spPr>
          <a:xfrm>
            <a:off x="5929322" y="3143248"/>
            <a:ext cx="1143008" cy="1099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357818" y="3857628"/>
            <a:ext cx="1000132" cy="9286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1643050"/>
            <a:ext cx="248670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002060"/>
                </a:solidFill>
              </a:rPr>
              <a:t>С</a:t>
            </a:r>
            <a:r>
              <a:rPr lang="sah-RU" sz="2800" b="1" cap="none" spc="0" dirty="0" smtClean="0">
                <a:ln w="11430"/>
                <a:solidFill>
                  <a:srgbClr val="002060"/>
                </a:solidFill>
              </a:rPr>
              <a:t>иэр-туом,</a:t>
            </a:r>
          </a:p>
          <a:p>
            <a:pPr algn="ctr"/>
            <a:r>
              <a:rPr lang="sah-RU" sz="2800" b="1" cap="none" spc="0" dirty="0" smtClean="0">
                <a:ln w="11430"/>
                <a:solidFill>
                  <a:srgbClr val="002060"/>
                </a:solidFill>
              </a:rPr>
              <a:t> норуот үгэһэ</a:t>
            </a:r>
            <a:endParaRPr lang="ru-RU" sz="2800" b="1" cap="none" spc="0" dirty="0">
              <a:ln w="11430"/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3286124"/>
            <a:ext cx="24288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002060"/>
                </a:solidFill>
              </a:rPr>
              <a:t>Т</a:t>
            </a:r>
            <a:r>
              <a:rPr lang="sah-RU" sz="2800" b="1" cap="none" spc="0" dirty="0" smtClean="0">
                <a:ln w="11430"/>
                <a:solidFill>
                  <a:srgbClr val="002060"/>
                </a:solidFill>
              </a:rPr>
              <a:t>өрүт</a:t>
            </a:r>
          </a:p>
          <a:p>
            <a:pPr algn="ctr"/>
            <a:r>
              <a:rPr lang="sah-RU" sz="2800" b="1" cap="none" spc="0" dirty="0" smtClean="0">
                <a:ln w="11430"/>
                <a:solidFill>
                  <a:srgbClr val="002060"/>
                </a:solidFill>
              </a:rPr>
              <a:t> дьарык</a:t>
            </a:r>
            <a:endParaRPr lang="ru-RU" sz="2800" b="1" cap="none" spc="0" dirty="0">
              <a:ln w="11430"/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43042" y="4786322"/>
            <a:ext cx="295625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002060"/>
                </a:solidFill>
              </a:rPr>
              <a:t>А</a:t>
            </a:r>
            <a:r>
              <a:rPr lang="sah-RU" sz="3200" b="1" cap="none" spc="0" dirty="0" smtClean="0">
                <a:ln w="11430"/>
                <a:solidFill>
                  <a:srgbClr val="002060"/>
                </a:solidFill>
              </a:rPr>
              <a:t>йылҕалыын</a:t>
            </a:r>
          </a:p>
          <a:p>
            <a:pPr algn="ctr"/>
            <a:r>
              <a:rPr lang="sah-RU" sz="3200" b="1" cap="none" spc="0" dirty="0" smtClean="0">
                <a:ln w="11430"/>
                <a:solidFill>
                  <a:srgbClr val="002060"/>
                </a:solidFill>
              </a:rPr>
              <a:t> алтыһыы</a:t>
            </a:r>
            <a:endParaRPr lang="ru-RU" sz="3200" b="1" cap="none" spc="0" dirty="0">
              <a:ln w="11430"/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57818" y="4786322"/>
            <a:ext cx="23394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002060"/>
                </a:solidFill>
              </a:rPr>
              <a:t>К</a:t>
            </a:r>
            <a:r>
              <a:rPr lang="sah-RU" sz="3600" b="1" cap="none" spc="0" dirty="0" smtClean="0">
                <a:ln w="11430"/>
                <a:solidFill>
                  <a:srgbClr val="002060"/>
                </a:solidFill>
              </a:rPr>
              <a:t>ултуура </a:t>
            </a:r>
            <a:endParaRPr lang="ru-RU" sz="3600" b="1" cap="none" spc="0" dirty="0">
              <a:ln w="11430"/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72330" y="2714620"/>
            <a:ext cx="15634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002060"/>
                </a:solidFill>
              </a:rPr>
              <a:t>Ү</a:t>
            </a:r>
            <a:r>
              <a:rPr lang="sah-RU" sz="3200" b="1" cap="none" spc="0" dirty="0" smtClean="0">
                <a:ln w="11430"/>
                <a:solidFill>
                  <a:srgbClr val="002060"/>
                </a:solidFill>
              </a:rPr>
              <a:t>лэҕэ</a:t>
            </a:r>
          </a:p>
          <a:p>
            <a:pPr algn="ctr"/>
            <a:r>
              <a:rPr lang="sah-RU" sz="3200" b="1" cap="none" spc="0" dirty="0" smtClean="0">
                <a:ln w="11430"/>
                <a:solidFill>
                  <a:srgbClr val="002060"/>
                </a:solidFill>
              </a:rPr>
              <a:t> иитии</a:t>
            </a:r>
            <a:endParaRPr lang="ru-RU" sz="3200" b="1" cap="none" spc="0" dirty="0">
              <a:ln w="11430"/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73873" y="1214422"/>
            <a:ext cx="257012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002060"/>
                </a:solidFill>
              </a:rPr>
              <a:t>А</a:t>
            </a:r>
            <a:r>
              <a:rPr lang="sah-RU" sz="3200" b="1" cap="none" spc="0" dirty="0" smtClean="0">
                <a:ln w="11430"/>
                <a:solidFill>
                  <a:srgbClr val="002060"/>
                </a:solidFill>
              </a:rPr>
              <a:t>аҕар </a:t>
            </a:r>
          </a:p>
          <a:p>
            <a:pPr algn="ctr"/>
            <a:r>
              <a:rPr lang="sah-RU" sz="3200" b="1" cap="none" spc="0" dirty="0" smtClean="0">
                <a:ln w="11430"/>
                <a:solidFill>
                  <a:srgbClr val="002060"/>
                </a:solidFill>
              </a:rPr>
              <a:t>дьиэ кэргэн</a:t>
            </a:r>
            <a:endParaRPr lang="ru-RU" sz="3600" b="1" cap="none" spc="0" dirty="0">
              <a:ln w="11430"/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sah-RU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or Richard" pitchFamily="18" charset="0"/>
              </a:rPr>
              <a:t>иэр-туом, норуот үгэһэ</a:t>
            </a:r>
            <a:endParaRPr lang="ru-RU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14488"/>
            <a:ext cx="8229600" cy="43891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sah-RU" sz="3200" b="1" i="1" dirty="0" smtClean="0">
                <a:solidFill>
                  <a:srgbClr val="7030A0"/>
                </a:solidFill>
              </a:rPr>
              <a:t>Похуот</a:t>
            </a:r>
          </a:p>
          <a:p>
            <a:pPr>
              <a:buFont typeface="Wingdings" pitchFamily="2" charset="2"/>
              <a:buChar char="v"/>
            </a:pPr>
            <a:r>
              <a:rPr lang="sah-RU" sz="3200" b="1" i="1" dirty="0" smtClean="0">
                <a:solidFill>
                  <a:srgbClr val="7030A0"/>
                </a:solidFill>
              </a:rPr>
              <a:t>НПК </a:t>
            </a:r>
            <a:r>
              <a:rPr lang="ru-RU" sz="3200" b="1" i="1" dirty="0" smtClean="0">
                <a:solidFill>
                  <a:srgbClr val="7030A0"/>
                </a:solidFill>
              </a:rPr>
              <a:t>«</a:t>
            </a:r>
            <a:r>
              <a:rPr lang="ru-RU" sz="3200" b="1" i="1" dirty="0" err="1" smtClean="0">
                <a:solidFill>
                  <a:srgbClr val="7030A0"/>
                </a:solidFill>
              </a:rPr>
              <a:t>Дьиэ</a:t>
            </a:r>
            <a:r>
              <a:rPr lang="ru-RU" sz="3200" b="1" i="1" dirty="0" smtClean="0">
                <a:solidFill>
                  <a:srgbClr val="7030A0"/>
                </a:solidFill>
              </a:rPr>
              <a:t> </a:t>
            </a:r>
            <a:r>
              <a:rPr lang="ru-RU" sz="3200" b="1" i="1" dirty="0" err="1" smtClean="0">
                <a:solidFill>
                  <a:srgbClr val="7030A0"/>
                </a:solidFill>
              </a:rPr>
              <a:t>кэргэн</a:t>
            </a:r>
            <a:r>
              <a:rPr lang="ru-RU" sz="3200" b="1" i="1" dirty="0" smtClean="0">
                <a:solidFill>
                  <a:srgbClr val="7030A0"/>
                </a:solidFill>
              </a:rPr>
              <a:t> </a:t>
            </a:r>
            <a:r>
              <a:rPr lang="ru-RU" sz="3200" b="1" i="1" dirty="0" err="1" smtClean="0">
                <a:solidFill>
                  <a:srgbClr val="7030A0"/>
                </a:solidFill>
              </a:rPr>
              <a:t>экономиката</a:t>
            </a:r>
            <a:r>
              <a:rPr lang="ru-RU" sz="3200" b="1" i="1" dirty="0" smtClean="0">
                <a:solidFill>
                  <a:srgbClr val="7030A0"/>
                </a:solidFill>
              </a:rPr>
              <a:t>» </a:t>
            </a:r>
            <a:r>
              <a:rPr lang="ru-RU" sz="3200" b="1" i="1" dirty="0" err="1" smtClean="0">
                <a:solidFill>
                  <a:srgbClr val="7030A0"/>
                </a:solidFill>
              </a:rPr>
              <a:t>(Наахаратааҕы </a:t>
            </a:r>
            <a:r>
              <a:rPr lang="ru-RU" sz="3200" b="1" i="1" dirty="0" smtClean="0">
                <a:solidFill>
                  <a:srgbClr val="7030A0"/>
                </a:solidFill>
              </a:rPr>
              <a:t>МХ </a:t>
            </a:r>
            <a:r>
              <a:rPr lang="ru-RU" sz="3200" b="1" i="1" dirty="0" err="1" smtClean="0">
                <a:solidFill>
                  <a:srgbClr val="7030A0"/>
                </a:solidFill>
              </a:rPr>
              <a:t>иһинэн ааҕыыга </a:t>
            </a:r>
            <a:r>
              <a:rPr lang="ru-RU" sz="3200" b="1" i="1" dirty="0" smtClean="0">
                <a:solidFill>
                  <a:srgbClr val="7030A0"/>
                </a:solidFill>
              </a:rPr>
              <a:t>Александрова Анжела дипломант </a:t>
            </a:r>
            <a:r>
              <a:rPr lang="en-US" sz="3200" b="1" i="1" dirty="0" smtClean="0">
                <a:solidFill>
                  <a:srgbClr val="7030A0"/>
                </a:solidFill>
              </a:rPr>
              <a:t>III</a:t>
            </a:r>
            <a:r>
              <a:rPr lang="sah-RU" sz="3200" b="1" i="1" dirty="0" smtClean="0">
                <a:solidFill>
                  <a:srgbClr val="7030A0"/>
                </a:solidFill>
              </a:rPr>
              <a:t>степени</a:t>
            </a:r>
            <a:r>
              <a:rPr lang="ru-RU" sz="3200" b="1" i="1" dirty="0" smtClean="0">
                <a:solidFill>
                  <a:srgbClr val="7030A0"/>
                </a:solidFill>
              </a:rPr>
              <a:t>)</a:t>
            </a:r>
            <a:endParaRPr lang="sah-RU" sz="3200" b="1" i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sah-RU" sz="3200" b="1" i="1" dirty="0" smtClean="0">
                <a:solidFill>
                  <a:srgbClr val="7030A0"/>
                </a:solidFill>
              </a:rPr>
              <a:t>Экскурсия</a:t>
            </a:r>
          </a:p>
          <a:p>
            <a:pPr>
              <a:buFont typeface="Wingdings" pitchFamily="2" charset="2"/>
              <a:buChar char="v"/>
            </a:pPr>
            <a:r>
              <a:rPr lang="sah-RU" sz="3200" b="1" i="1" dirty="0" smtClean="0">
                <a:solidFill>
                  <a:srgbClr val="7030A0"/>
                </a:solidFill>
              </a:rPr>
              <a:t>Туризм</a:t>
            </a:r>
          </a:p>
          <a:p>
            <a:pPr>
              <a:buFont typeface="Wingdings" pitchFamily="2" charset="2"/>
              <a:buChar char="v"/>
            </a:pPr>
            <a:r>
              <a:rPr lang="sah-RU" sz="3200" b="1" i="1" dirty="0" smtClean="0">
                <a:solidFill>
                  <a:srgbClr val="7030A0"/>
                </a:solidFill>
              </a:rPr>
              <a:t>Кылаас чаастара</a:t>
            </a:r>
          </a:p>
          <a:p>
            <a:pPr>
              <a:buNone/>
            </a:pPr>
            <a:endParaRPr lang="ru-RU" sz="3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6519" t="47052" r="21211" b="22252"/>
          <a:stretch>
            <a:fillRect/>
          </a:stretch>
        </p:blipFill>
        <p:spPr bwMode="auto">
          <a:xfrm>
            <a:off x="285720" y="428604"/>
            <a:ext cx="3857652" cy="2712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11654" t="13627" r="15373" b="53631"/>
          <a:stretch>
            <a:fillRect/>
          </a:stretch>
        </p:blipFill>
        <p:spPr bwMode="auto">
          <a:xfrm>
            <a:off x="2643174" y="3143248"/>
            <a:ext cx="5357850" cy="3429024"/>
          </a:xfrm>
          <a:prstGeom prst="hear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8571" t="16275" r="18753" b="52803"/>
          <a:stretch>
            <a:fillRect/>
          </a:stretch>
        </p:blipFill>
        <p:spPr bwMode="auto">
          <a:xfrm>
            <a:off x="4714876" y="285728"/>
            <a:ext cx="3904333" cy="2747493"/>
          </a:xfrm>
          <a:prstGeom prst="star7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/>
          <a:lstStyle/>
          <a:p>
            <a:pPr algn="ctr"/>
            <a:r>
              <a:rPr lang="ru-RU" b="1" i="1" u="sng" dirty="0" smtClean="0">
                <a:solidFill>
                  <a:srgbClr val="00B050"/>
                </a:solidFill>
              </a:rPr>
              <a:t>А</a:t>
            </a:r>
            <a:r>
              <a:rPr lang="sah-RU" b="1" i="1" u="sng" dirty="0" smtClean="0">
                <a:solidFill>
                  <a:srgbClr val="00B050"/>
                </a:solidFill>
                <a:latin typeface="Poor Richard" pitchFamily="18" charset="0"/>
              </a:rPr>
              <a:t>йылҕалыын алтыһыы</a:t>
            </a:r>
            <a:endParaRPr lang="ru-RU" b="1" i="1" u="sng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К</a:t>
            </a:r>
            <a:r>
              <a:rPr lang="sah-RU" sz="3200" b="1" i="1" dirty="0" smtClean="0">
                <a:solidFill>
                  <a:srgbClr val="7030A0"/>
                </a:solidFill>
              </a:rPr>
              <a:t>этээн көрүү</a:t>
            </a:r>
          </a:p>
          <a:p>
            <a:pPr>
              <a:buFont typeface="Wingdings" pitchFamily="2" charset="2"/>
              <a:buChar char="v"/>
            </a:pPr>
            <a:r>
              <a:rPr lang="sah-RU" sz="3200" b="1" i="1" dirty="0" smtClean="0">
                <a:solidFill>
                  <a:srgbClr val="7030A0"/>
                </a:solidFill>
              </a:rPr>
              <a:t>НПК “Күнү-дьылы кэтээн көрүү” (улуустааҕы ааҕыыга Петрова Саргы дипломант </a:t>
            </a:r>
            <a:r>
              <a:rPr lang="en-US" sz="3200" b="1" i="1" dirty="0" smtClean="0">
                <a:solidFill>
                  <a:srgbClr val="7030A0"/>
                </a:solidFill>
              </a:rPr>
              <a:t>III</a:t>
            </a:r>
            <a:r>
              <a:rPr lang="sah-RU" sz="3200" b="1" i="1" dirty="0" smtClean="0">
                <a:solidFill>
                  <a:srgbClr val="7030A0"/>
                </a:solidFill>
              </a:rPr>
              <a:t> степени)</a:t>
            </a:r>
          </a:p>
          <a:p>
            <a:pPr>
              <a:buFont typeface="Wingdings" pitchFamily="2" charset="2"/>
              <a:buChar char="v"/>
            </a:pPr>
            <a:r>
              <a:rPr lang="ru-RU" sz="3200" b="1" i="1" dirty="0" smtClean="0">
                <a:solidFill>
                  <a:srgbClr val="7030A0"/>
                </a:solidFill>
              </a:rPr>
              <a:t>К</a:t>
            </a:r>
            <a:r>
              <a:rPr lang="sah-RU" sz="3200" b="1" i="1" dirty="0" smtClean="0">
                <a:solidFill>
                  <a:srgbClr val="7030A0"/>
                </a:solidFill>
              </a:rPr>
              <a:t>үөх эйгэ (бырайыак)</a:t>
            </a:r>
          </a:p>
          <a:p>
            <a:pPr>
              <a:buFont typeface="Wingdings" pitchFamily="2" charset="2"/>
              <a:buChar char="v"/>
            </a:pPr>
            <a:r>
              <a:rPr lang="sah-RU" sz="3200" b="1" i="1" dirty="0" smtClean="0">
                <a:solidFill>
                  <a:srgbClr val="7030A0"/>
                </a:solidFill>
              </a:rPr>
              <a:t>Тематическай тэрээһиннэр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349</TotalTime>
  <Words>516</Words>
  <Application>Microsoft Office PowerPoint</Application>
  <PresentationFormat>Экран (4:3)</PresentationFormat>
  <Paragraphs>82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Слайд 1</vt:lpstr>
      <vt:lpstr>Слайд 2</vt:lpstr>
      <vt:lpstr>Кэм ирдэбилигэр сөп түбэһиитэ:</vt:lpstr>
      <vt:lpstr>Слайд 4</vt:lpstr>
      <vt:lpstr>Үлэм былаана:</vt:lpstr>
      <vt:lpstr>Үлэм хайысхалара:</vt:lpstr>
      <vt:lpstr>Сиэр-туом, норуот үгэһэ</vt:lpstr>
      <vt:lpstr>Слайд 8</vt:lpstr>
      <vt:lpstr>Айылҕалыын алтыһыы</vt:lpstr>
      <vt:lpstr>Слайд 10</vt:lpstr>
      <vt:lpstr>Төрүт  дьарык</vt:lpstr>
      <vt:lpstr>Слайд 12</vt:lpstr>
      <vt:lpstr>Үлэҕэ иитии</vt:lpstr>
      <vt:lpstr>Слайд 14</vt:lpstr>
      <vt:lpstr>Култуура </vt:lpstr>
      <vt:lpstr>Слайд 16</vt:lpstr>
      <vt:lpstr>Ааҕар дьиэ кэргэн</vt:lpstr>
      <vt:lpstr>Слайд 18</vt:lpstr>
      <vt:lpstr>Слайд 19</vt:lpstr>
      <vt:lpstr>Слайд 20</vt:lpstr>
      <vt:lpstr>Слайд 21</vt:lpstr>
      <vt:lpstr>Түмүк 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 Егоровна</dc:creator>
  <cp:lastModifiedBy>Галина Егоровна</cp:lastModifiedBy>
  <cp:revision>36</cp:revision>
  <dcterms:created xsi:type="dcterms:W3CDTF">2017-04-12T16:52:08Z</dcterms:created>
  <dcterms:modified xsi:type="dcterms:W3CDTF">2017-04-13T06:34:30Z</dcterms:modified>
</cp:coreProperties>
</file>