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2" r:id="rId4"/>
    <p:sldId id="269" r:id="rId5"/>
    <p:sldId id="259" r:id="rId6"/>
    <p:sldId id="263" r:id="rId7"/>
    <p:sldId id="264" r:id="rId8"/>
    <p:sldId id="265" r:id="rId9"/>
    <p:sldId id="266" r:id="rId10"/>
    <p:sldId id="271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61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A3D0CD-12DF-40FE-9708-6A1BD945CF8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B1F7FA-C7D9-4761-9B24-A14E7DFA7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3D0CD-12DF-40FE-9708-6A1BD945CF8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1F7FA-C7D9-4761-9B24-A14E7DFA7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3D0CD-12DF-40FE-9708-6A1BD945CF8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1F7FA-C7D9-4761-9B24-A14E7DFA7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3D0CD-12DF-40FE-9708-6A1BD945CF8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1F7FA-C7D9-4761-9B24-A14E7DFA75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3D0CD-12DF-40FE-9708-6A1BD945CF8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1F7FA-C7D9-4761-9B24-A14E7DFA75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3D0CD-12DF-40FE-9708-6A1BD945CF8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1F7FA-C7D9-4761-9B24-A14E7DFA75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3D0CD-12DF-40FE-9708-6A1BD945CF8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1F7FA-C7D9-4761-9B24-A14E7DFA7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3D0CD-12DF-40FE-9708-6A1BD945CF8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1F7FA-C7D9-4761-9B24-A14E7DFA75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3D0CD-12DF-40FE-9708-6A1BD945CF8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1F7FA-C7D9-4761-9B24-A14E7DFA7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9A3D0CD-12DF-40FE-9708-6A1BD945CF8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1F7FA-C7D9-4761-9B24-A14E7DFA7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A3D0CD-12DF-40FE-9708-6A1BD945CF8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B1F7FA-C7D9-4761-9B24-A14E7DFA75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9A3D0CD-12DF-40FE-9708-6A1BD945CF8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B1F7FA-C7D9-4761-9B24-A14E7DFA7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22978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Б</a:t>
            </a:r>
            <a:r>
              <a:rPr lang="ru-RU" dirty="0" smtClean="0"/>
              <a:t>изнес - план  учебной мастерской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40" y="4929198"/>
            <a:ext cx="4398100" cy="743507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/>
              <a:t>Учитель МБОУ «</a:t>
            </a:r>
            <a:r>
              <a:rPr lang="ru-RU" dirty="0" err="1" smtClean="0"/>
              <a:t>Эльгетская</a:t>
            </a:r>
            <a:r>
              <a:rPr lang="ru-RU" dirty="0" smtClean="0"/>
              <a:t> СОШ»</a:t>
            </a:r>
          </a:p>
          <a:p>
            <a:pPr algn="r"/>
            <a:r>
              <a:rPr lang="ru-RU" dirty="0" smtClean="0"/>
              <a:t>Горохов И.С.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устам\Desktop\IMG_5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54459"/>
            <a:ext cx="3024336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устам\Desktop\IMG_5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2946300" cy="19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устам\Desktop\IMG_5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2970464" cy="198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41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7339042" cy="574138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805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Вот и весь бизнес план учебной мастерской. Я очень надеюсь, что вам это было интересно и полезно. Удачи в начинаниях.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082" y="548680"/>
            <a:ext cx="7267604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Бизнес план ключ к успешному предпринимательству!</a:t>
            </a:r>
            <a:endParaRPr lang="ru-RU" dirty="0"/>
          </a:p>
        </p:txBody>
      </p:sp>
      <p:pic>
        <p:nvPicPr>
          <p:cNvPr id="1026" name="Picture 2" descr="C:\Users\Рустам\Desktop\IMG_50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783"/>
          <a:stretch/>
        </p:blipFill>
        <p:spPr bwMode="auto">
          <a:xfrm>
            <a:off x="611560" y="2924944"/>
            <a:ext cx="67687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228656" cy="54750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 Актуальность </a:t>
            </a:r>
            <a:r>
              <a:rPr lang="ru-RU" sz="2000" dirty="0"/>
              <a:t>разработки программы связана с необходимостью установления связи теории с практикой, расширения возможностей дополнительного образования через увеличение по выбору программ.</a:t>
            </a:r>
          </a:p>
          <a:p>
            <a:pPr marL="0" indent="0" algn="just">
              <a:buNone/>
            </a:pPr>
            <a:r>
              <a:rPr lang="ru-RU" sz="2000" dirty="0" smtClean="0"/>
              <a:t>     Реализация </a:t>
            </a:r>
            <a:r>
              <a:rPr lang="ru-RU" sz="2000" dirty="0"/>
              <a:t>программной цели и задач позволит привлечь учащихся к реальной практической деятельности именно в той области профессионального творчества в будущем, которая будет востребована еще не одно столетие.</a:t>
            </a:r>
          </a:p>
          <a:p>
            <a:pPr marL="0" indent="0" algn="just">
              <a:buNone/>
            </a:pPr>
            <a:r>
              <a:rPr lang="ru-RU" sz="2000" dirty="0" smtClean="0"/>
              <a:t>     Программы </a:t>
            </a:r>
            <a:r>
              <a:rPr lang="ru-RU" sz="2000" dirty="0"/>
              <a:t>нужно ставить задачи по структурированию содержания программы как условия по достижению поставленной цели. Задачи программы, в данном случае, - это условия достижения цели.</a:t>
            </a:r>
          </a:p>
          <a:p>
            <a:pPr marL="0" indent="0" algn="just">
              <a:buNone/>
            </a:pPr>
            <a:r>
              <a:rPr lang="ru-RU" sz="2000" dirty="0" smtClean="0"/>
              <a:t>     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49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500042"/>
            <a:ext cx="4032448" cy="588128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 Если мы составляем бизнес-план учебной мастерской, намереваясь создать успешный и потому доходный бизнес, обратим внимание на следующую деталь. В настоящее время высоко востребованы изделия из натурального дерева, из конского хвоста и из всяких отходов. 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2050" name="Picture 2" descr="C:\Users\Рустам\Desktop\IMG_5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920479" cy="58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Главный плюс, по нашему мнению, в этом бизнесе малые капиталовложения, но приличные доходы. Сразу хочется оговорится, что если мы намерены этим заняться лично, то основное условие успешного бизнеса это наши умелые руки. А теперь посмотрим бизнес план столярной мастерской.</a:t>
            </a:r>
            <a:endParaRPr lang="ru-RU" sz="2400" dirty="0"/>
          </a:p>
        </p:txBody>
      </p:sp>
      <p:pic>
        <p:nvPicPr>
          <p:cNvPr id="3074" name="Picture 2" descr="C:\Users\Рустам\Desktop\IMG_50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96"/>
          <a:stretch/>
        </p:blipFill>
        <p:spPr bwMode="auto">
          <a:xfrm>
            <a:off x="467544" y="3284984"/>
            <a:ext cx="7272808" cy="315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7339042" cy="588425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</a:t>
            </a:r>
          </a:p>
          <a:p>
            <a:pPr algn="just">
              <a:buNone/>
            </a:pPr>
            <a:r>
              <a:rPr lang="ru-RU" dirty="0" smtClean="0"/>
              <a:t>     </a:t>
            </a:r>
          </a:p>
          <a:p>
            <a:pPr algn="just">
              <a:buNone/>
            </a:pPr>
            <a:r>
              <a:rPr lang="ru-RU" dirty="0" smtClean="0"/>
              <a:t>      Бизнес план учебной мастерской я рассчитывал с учётом на 5 учеников.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Т.к. мы открываем бизнес, то нам необходимо для работы пиломатериалы и отходы. К сожалению, пиломатериал нынче дорогое, придётся нам платить по 6 т.р. за  куб.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85728"/>
            <a:ext cx="7444680" cy="617000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        Инструмент и оборудование.</a:t>
            </a:r>
          </a:p>
          <a:p>
            <a:pPr algn="just"/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Этот пункт очень важен для нашего бизнес плана. Без качественного инструмента у нас вряд ли, что получится.</a:t>
            </a:r>
          </a:p>
          <a:p>
            <a:pPr algn="just">
              <a:buNone/>
            </a:pPr>
            <a:r>
              <a:rPr lang="ru-RU" dirty="0" smtClean="0"/>
              <a:t>        На начальном этапе для столярного бизнеса минимальный набор инструмента и оборудования.</a:t>
            </a:r>
          </a:p>
          <a:p>
            <a:pPr algn="just"/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Из ручного инструмента это молотки, киянки, стамески, </a:t>
            </a:r>
            <a:r>
              <a:rPr lang="ru-RU" dirty="0" err="1" smtClean="0"/>
              <a:t>степлер</a:t>
            </a:r>
            <a:r>
              <a:rPr lang="ru-RU" dirty="0" smtClean="0"/>
              <a:t>, надфили и т.д. Также нам нужен электроинструмент (дрель, </a:t>
            </a:r>
            <a:r>
              <a:rPr lang="ru-RU" dirty="0" err="1" smtClean="0"/>
              <a:t>циркулярка</a:t>
            </a:r>
            <a:r>
              <a:rPr lang="ru-RU" dirty="0" smtClean="0"/>
              <a:t>, </a:t>
            </a:r>
            <a:r>
              <a:rPr lang="ru-RU" dirty="0" err="1" smtClean="0"/>
              <a:t>электрорубанок</a:t>
            </a:r>
            <a:r>
              <a:rPr lang="ru-RU" dirty="0" smtClean="0"/>
              <a:t>, фрезер.)</a:t>
            </a:r>
          </a:p>
          <a:p>
            <a:pPr algn="just">
              <a:buNone/>
            </a:pPr>
            <a:r>
              <a:rPr lang="ru-RU" dirty="0" smtClean="0"/>
              <a:t>        При удачном развитие нашего бизнеса в дальнейшем можно будет приобрести другие станки: Шлифовальный и т.д. Они сильно ускорят и облегчат нашу работу.</a:t>
            </a:r>
          </a:p>
          <a:p>
            <a:pPr algn="just"/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Ещё для учебной мастерской необходимы некоторые расходные материалы: клей, </a:t>
            </a:r>
            <a:r>
              <a:rPr lang="ru-RU" dirty="0" err="1" smtClean="0"/>
              <a:t>наждачка</a:t>
            </a:r>
            <a:r>
              <a:rPr lang="ru-RU" dirty="0" smtClean="0"/>
              <a:t>, масло, лак, краска и.д. Т.к. материалы расходные то и платить за них придётся  2-3 т.р.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7196166" cy="58842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В нашей учебной мастерской мы будем производить: табуреты, полки, щетки, </a:t>
            </a:r>
            <a:r>
              <a:rPr lang="ru-RU" dirty="0" err="1" smtClean="0"/>
              <a:t>дэйбиир</a:t>
            </a:r>
            <a:r>
              <a:rPr lang="ru-RU" dirty="0" smtClean="0"/>
              <a:t> и много другое. Конечно сразу получаться не будет, но со временем процесс станет для нас быстрым и лёгким.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7267604" cy="602713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А теперь самая интересная часть нашего бизнес плана учебной мастерской.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Рентабельность учебной мастерской.</a:t>
            </a:r>
          </a:p>
          <a:p>
            <a:pPr algn="ctr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За месяц мы легко производим в своей мастерской 15 вешалок и сбываем их по цене </a:t>
            </a:r>
            <a:r>
              <a:rPr lang="en-US" dirty="0" smtClean="0"/>
              <a:t>150</a:t>
            </a:r>
            <a:r>
              <a:rPr lang="ru-RU" dirty="0" smtClean="0"/>
              <a:t> р., 4 щетки по </a:t>
            </a:r>
            <a:r>
              <a:rPr lang="en-US" dirty="0" smtClean="0"/>
              <a:t>200</a:t>
            </a:r>
            <a:r>
              <a:rPr lang="ru-RU" dirty="0" smtClean="0"/>
              <a:t>р., 2 полки по </a:t>
            </a:r>
            <a:r>
              <a:rPr lang="en-US" dirty="0" smtClean="0"/>
              <a:t>450</a:t>
            </a:r>
            <a:r>
              <a:rPr lang="ru-RU" dirty="0" smtClean="0"/>
              <a:t>р, 6 табуреток по 1000р. учитывая расходы на пиломатериала, электроэнергию и другие расходные материалы получаем: </a:t>
            </a:r>
            <a:r>
              <a:rPr lang="en-US" dirty="0" smtClean="0"/>
              <a:t>9650</a:t>
            </a:r>
            <a:r>
              <a:rPr lang="ru-RU" dirty="0" smtClean="0"/>
              <a:t>(выручка с продаж)- 500(расходы на лес)- 500(расходные материалы)- 600(электроэнергия)= </a:t>
            </a:r>
            <a:r>
              <a:rPr lang="en-US" dirty="0" smtClean="0"/>
              <a:t>8050</a:t>
            </a:r>
            <a:r>
              <a:rPr lang="ru-RU" dirty="0" smtClean="0"/>
              <a:t> р. чистый доход в месяц.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293</TotalTime>
  <Words>518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Бизнес - план  учебной мастерской</vt:lpstr>
      <vt:lpstr>Бизнес план ключ к успешному предпринимательству!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Вот и весь бизнес план учебной мастерской. Я очень надеюсь, что вам это было интересно и полезно. Удачи в начинаниях.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план от отходов</dc:title>
  <dc:creator>Рустам</dc:creator>
  <cp:lastModifiedBy>Людмила Васильевна</cp:lastModifiedBy>
  <cp:revision>49</cp:revision>
  <dcterms:created xsi:type="dcterms:W3CDTF">2014-04-28T07:32:21Z</dcterms:created>
  <dcterms:modified xsi:type="dcterms:W3CDTF">2022-01-14T07:37:37Z</dcterms:modified>
</cp:coreProperties>
</file>