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6" r:id="rId4"/>
    <p:sldId id="271" r:id="rId5"/>
    <p:sldId id="260" r:id="rId6"/>
    <p:sldId id="295" r:id="rId7"/>
    <p:sldId id="289" r:id="rId8"/>
    <p:sldId id="288" r:id="rId9"/>
    <p:sldId id="287" r:id="rId10"/>
    <p:sldId id="278" r:id="rId11"/>
    <p:sldId id="290" r:id="rId12"/>
    <p:sldId id="284" r:id="rId13"/>
    <p:sldId id="285" r:id="rId14"/>
    <p:sldId id="263" r:id="rId15"/>
    <p:sldId id="298" r:id="rId16"/>
    <p:sldId id="29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35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5706-DBBB-426E-BF6B-3F29AB2D7C5C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55870-1E48-4155-8299-32B0FFA9D7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3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&#1050;&#1072;&#1082;%20&#1083;&#1077;&#1090;&#1072;&#1102;&#1090;%20&#1089;&#1072;&#1084;&#1086;&#1083;&#1077;&#1090;&#1099;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tim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2803" y="1772816"/>
            <a:ext cx="8229600" cy="2088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ah-RU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Тема урока: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ah-RU" sz="6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Как летают самолеты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Исследовательская работа в группах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vatars.mds.yandex.net/get-zen_doc/3606239/pub_60abd5326ff39003b8ca839a_60abdf6d6ff39003b8ee83c2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50898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vatars.mds.yandex.net/get-zen_doc/1535103/pub_60abd5326ff39003b8ca839a_60abe0efe0a62f356e4e6779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00990" cy="3423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b="1" dirty="0" smtClean="0">
                <a:solidFill>
                  <a:srgbClr val="C00000"/>
                </a:solidFill>
              </a:rPr>
              <a:t>Глоссарий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Аэродинамика  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Третий закон Ньютона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Подъемная сила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Аэродинамический профиль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Сила тяги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Турбовентиляторные двигатели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Закрылки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Предкрылки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Элерон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Сила гравитации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Лобовое сопротивление/сила сопротивления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Руль высоты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Руль направления</a:t>
            </a:r>
          </a:p>
          <a:p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Топливо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file"/>
              </a:rPr>
              <a:t>Как летает самолет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5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Принцип Бернулли </a:t>
            </a:r>
            <a:endParaRPr lang="ru-RU" dirty="0"/>
          </a:p>
        </p:txBody>
      </p:sp>
      <p:pic>
        <p:nvPicPr>
          <p:cNvPr id="5122" name="Picture 2" descr="http://player.myshared.ru/4/58846/slides/slide_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3" t="24184"/>
          <a:stretch/>
        </p:blipFill>
        <p:spPr bwMode="auto">
          <a:xfrm>
            <a:off x="3131840" y="1295399"/>
            <a:ext cx="5328592" cy="46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131840" y="2123805"/>
            <a:ext cx="4968552" cy="1175267"/>
            <a:chOff x="3275856" y="2636912"/>
            <a:chExt cx="4968552" cy="117526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3275856" y="3560150"/>
              <a:ext cx="496855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347864" y="2636912"/>
              <a:ext cx="4896544" cy="115213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Дуга 13"/>
            <p:cNvSpPr/>
            <p:nvPr/>
          </p:nvSpPr>
          <p:spPr>
            <a:xfrm>
              <a:off x="5364088" y="3308121"/>
              <a:ext cx="144016" cy="50405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83968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гол атаки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932040" y="3501008"/>
            <a:ext cx="36004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Объект 2"/>
          <p:cNvSpPr txBox="1">
            <a:spLocks/>
          </p:cNvSpPr>
          <p:nvPr/>
        </p:nvSpPr>
        <p:spPr>
          <a:xfrm>
            <a:off x="457200" y="1600200"/>
            <a:ext cx="28186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Закон природы, согласно которому любое давление любого текучего вещества, в том числе воздуха, уменьшается с ростом скорости его движения. Иначе говоря при низкой скорости потока воздуха он имеет высокое давление.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ЦОС9\Downloads\Screenshot_20220217-022901_YouTub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10558"/>
          <a:stretch/>
        </p:blipFill>
        <p:spPr bwMode="auto">
          <a:xfrm>
            <a:off x="611560" y="1052736"/>
            <a:ext cx="7992888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айл:Aeroforce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20000" cy="34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b="1" dirty="0" smtClean="0">
                <a:solidFill>
                  <a:srgbClr val="C00000"/>
                </a:solidFill>
              </a:rPr>
              <a:t>Авиационные профессии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Работа в небе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Пилот гражданской авиации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Летчик военной авиации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Летчик - испытатель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Бортпроводник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Бортинженер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898" y="1412776"/>
            <a:ext cx="8472518" cy="4512564"/>
          </a:xfrm>
        </p:spPr>
        <p:txBody>
          <a:bodyPr numCol="3"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Вертолет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Дирижабль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Парашют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Аэростат</a:t>
            </a: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Воздушный шар</a:t>
            </a:r>
          </a:p>
          <a:p>
            <a:r>
              <a:rPr lang="ru-RU" sz="2400" dirty="0" err="1" smtClean="0">
                <a:solidFill>
                  <a:srgbClr val="002060"/>
                </a:solidFill>
                <a:cs typeface="Times New Roman" pitchFamily="18" charset="0"/>
              </a:rPr>
              <a:t>Квадрокоптер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Воздушный змей</a:t>
            </a:r>
          </a:p>
          <a:p>
            <a:r>
              <a:rPr lang="ru-RU" sz="2400" dirty="0" err="1" smtClean="0">
                <a:solidFill>
                  <a:srgbClr val="002060"/>
                </a:solidFill>
                <a:cs typeface="Times New Roman" pitchFamily="18" charset="0"/>
              </a:rPr>
              <a:t>Дрон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cs typeface="Times New Roman" pitchFamily="18" charset="0"/>
              </a:rPr>
              <a:t>Самолет</a:t>
            </a:r>
            <a:endParaRPr lang="ru-RU" sz="24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620688"/>
            <a:ext cx="8472518" cy="1008112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620688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Летательные аппараты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Работа на земле, связанная с небом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Диспетчер аэропорта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Авиаконструктор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Орнитолог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Авиационный метеоролог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Авиатехник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по обслуживанию пассажиров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Агенты по регистрации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Агенты по сопровождению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Менеджеры авиакомпаний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Медики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Работники кухни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Работники, обеспечивающие безопасность и правопорядок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Специалист по паспортному контролю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Специалисты по </a:t>
            </a:r>
            <a:r>
              <a:rPr lang="ru-RU" dirty="0" err="1" smtClean="0">
                <a:solidFill>
                  <a:srgbClr val="002060"/>
                </a:solidFill>
              </a:rPr>
              <a:t>авиабезопасности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 Таможенники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Правоохранители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Пожарные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Профессии, связанные с обслуживанием самолетов и других механизмов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Диспетчеры по техническому обслуживанию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Техники и наладчики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Инженер по сигнальному и </a:t>
            </a:r>
            <a:r>
              <a:rPr lang="ru-RU" dirty="0" err="1" smtClean="0">
                <a:solidFill>
                  <a:srgbClr val="002060"/>
                </a:solidFill>
              </a:rPr>
              <a:t>низководьтному</a:t>
            </a:r>
            <a:r>
              <a:rPr lang="ru-RU" dirty="0" smtClean="0">
                <a:solidFill>
                  <a:srgbClr val="002060"/>
                </a:solidFill>
              </a:rPr>
              <a:t> оборудованию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IT - </a:t>
            </a:r>
            <a:r>
              <a:rPr lang="sah-RU" dirty="0" smtClean="0">
                <a:solidFill>
                  <a:srgbClr val="002060"/>
                </a:solidFill>
              </a:rPr>
              <a:t>специалисты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Подготовить информацию на одну из выбранных тем: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Развитие  </a:t>
            </a:r>
            <a:r>
              <a:rPr lang="ru-RU" dirty="0">
                <a:solidFill>
                  <a:srgbClr val="002060"/>
                </a:solidFill>
              </a:rPr>
              <a:t>авиации в мире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Физические параметры самолетов Военно-воздушных </a:t>
            </a:r>
            <a:r>
              <a:rPr lang="ru-RU" dirty="0">
                <a:solidFill>
                  <a:srgbClr val="002060"/>
                </a:solidFill>
              </a:rPr>
              <a:t>сил РФ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69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8233" y="2412677"/>
            <a:ext cx="8229600" cy="26345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00" dirty="0" smtClean="0">
                <a:solidFill>
                  <a:srgbClr val="002060"/>
                </a:solidFill>
              </a:rPr>
              <a:t>Опыт №1</a:t>
            </a:r>
          </a:p>
          <a:p>
            <a:r>
              <a:rPr lang="ru-RU" sz="2900" dirty="0" smtClean="0">
                <a:solidFill>
                  <a:srgbClr val="002060"/>
                </a:solidFill>
              </a:rPr>
              <a:t>Оборудование: 2 шара равного объема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9851" y="4475737"/>
            <a:ext cx="8229600" cy="11430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rgbClr val="002060"/>
                </a:solidFill>
              </a:rPr>
              <a:t>Вывод: </a:t>
            </a:r>
            <a:r>
              <a:rPr lang="ru-RU" dirty="0">
                <a:solidFill>
                  <a:srgbClr val="002060"/>
                </a:solidFill>
              </a:rPr>
              <a:t>Воздушные шары поднимаются вверх, потому что заполняющий их газ легче окружающего воздуха. Многие газы, в частности водород и гелий, имеют меньшую плотность, чем воздух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polack.by/wp-content/uploads/2013/04/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307706" cy="37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2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6395171"/>
            <a:ext cx="2455100" cy="462829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57742" y="500302"/>
            <a:ext cx="203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+mj-lt"/>
              </a:rPr>
              <a:t>Аэростаты</a:t>
            </a:r>
            <a:endParaRPr lang="ru-RU" sz="3200" b="1" dirty="0">
              <a:solidFill>
                <a:srgbClr val="002060"/>
              </a:solidFill>
              <a:effectLst>
                <a:glow rad="101600">
                  <a:schemeClr val="bg1">
                    <a:alpha val="7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114" y="500302"/>
            <a:ext cx="302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+mj-lt"/>
              </a:rPr>
              <a:t>Стратостаты</a:t>
            </a:r>
            <a:endParaRPr lang="ru-RU" sz="3200" b="1" dirty="0">
              <a:solidFill>
                <a:srgbClr val="002060"/>
              </a:solidFill>
              <a:effectLst>
                <a:glow rad="101600">
                  <a:schemeClr val="bg1">
                    <a:alpha val="70000"/>
                  </a:schemeClr>
                </a:glo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2241" y="500302"/>
            <a:ext cx="229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+mj-lt"/>
              </a:rPr>
              <a:t>Дирижабли</a:t>
            </a:r>
            <a:endParaRPr lang="ru-RU" sz="3200" b="1" dirty="0">
              <a:solidFill>
                <a:srgbClr val="002060"/>
              </a:solidFill>
              <a:effectLst>
                <a:glow rad="101600">
                  <a:schemeClr val="bg1">
                    <a:alpha val="7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532" y="1268761"/>
            <a:ext cx="2350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Воздушные шары, поднимающиеся на небольшую </a:t>
            </a:r>
            <a:r>
              <a:rPr lang="ru-RU" sz="2000" dirty="0" smtClean="0"/>
              <a:t>высоту.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73569" y="1268761"/>
            <a:ext cx="23509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Воздушные шары, поднимающиеся на </a:t>
            </a:r>
            <a:r>
              <a:rPr lang="ru-RU" sz="2000" dirty="0" smtClean="0"/>
              <a:t>высоту более 11 км.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966" y="1473944"/>
            <a:ext cx="2350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Управляемые воздушные шары.</a:t>
            </a:r>
            <a:endParaRPr lang="ru-RU" sz="2000" dirty="0"/>
          </a:p>
        </p:txBody>
      </p:sp>
      <p:pic>
        <p:nvPicPr>
          <p:cNvPr id="13320" name="Picture 8" descr="http://ru-sports.com/admin_2/libs/ckeditor_4.0/plugins/elfinder/files/summer-sports/aerostatic/vozduhoplavanie_mongolfi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r="25739"/>
          <a:stretch/>
        </p:blipFill>
        <p:spPr bwMode="auto">
          <a:xfrm>
            <a:off x="357741" y="2846725"/>
            <a:ext cx="2342598" cy="35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Пилот из Сингапура отправится в стратосферу на воздушном шаре | Научно  популярный журнал SciencePop"/>
          <p:cNvPicPr>
            <a:picLocks noChangeAspect="1" noChangeArrowheads="1"/>
          </p:cNvPicPr>
          <p:nvPr/>
        </p:nvPicPr>
        <p:blipFill>
          <a:blip r:embed="rId4"/>
          <a:srcRect r="52523"/>
          <a:stretch>
            <a:fillRect/>
          </a:stretch>
        </p:blipFill>
        <p:spPr bwMode="auto">
          <a:xfrm>
            <a:off x="3214678" y="2857497"/>
            <a:ext cx="2643206" cy="3517628"/>
          </a:xfrm>
          <a:prstGeom prst="rect">
            <a:avLst/>
          </a:prstGeom>
          <a:noFill/>
        </p:spPr>
      </p:pic>
      <p:pic>
        <p:nvPicPr>
          <p:cNvPr id="24580" name="Picture 4" descr="Национальная оборона / Вооружения / Дирижабли над Черным море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857496"/>
            <a:ext cx="2581322" cy="1659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09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Тест на платформе </a:t>
            </a:r>
            <a:r>
              <a:rPr lang="en-US" b="1" dirty="0" smtClean="0">
                <a:solidFill>
                  <a:srgbClr val="002060"/>
                </a:solidFill>
                <a:hlinkClick r:id="rId2"/>
              </a:rPr>
              <a:t>Classtime.com</a:t>
            </a:r>
            <a:r>
              <a:rPr lang="ru-RU" b="1" dirty="0" smtClean="0">
                <a:solidFill>
                  <a:srgbClr val="002060"/>
                </a:solidFill>
                <a:hlinkClick r:id="rId2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 теме «Сила Архимеда»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6395171"/>
            <a:ext cx="2455100" cy="462829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57742" y="500302"/>
            <a:ext cx="203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+mj-lt"/>
              </a:rPr>
              <a:t>Аэростаты</a:t>
            </a:r>
            <a:endParaRPr lang="ru-RU" sz="3200" b="1" dirty="0">
              <a:solidFill>
                <a:srgbClr val="002060"/>
              </a:solidFill>
              <a:effectLst>
                <a:glow rad="101600">
                  <a:schemeClr val="bg1">
                    <a:alpha val="7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114" y="500302"/>
            <a:ext cx="302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+mj-lt"/>
              </a:rPr>
              <a:t>Стратостаты</a:t>
            </a:r>
            <a:endParaRPr lang="ru-RU" sz="3200" b="1" dirty="0">
              <a:solidFill>
                <a:srgbClr val="002060"/>
              </a:solidFill>
              <a:effectLst>
                <a:glow rad="101600">
                  <a:schemeClr val="bg1">
                    <a:alpha val="70000"/>
                  </a:schemeClr>
                </a:glo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2241" y="500302"/>
            <a:ext cx="229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+mj-lt"/>
              </a:rPr>
              <a:t>Дирижабли</a:t>
            </a:r>
            <a:endParaRPr lang="ru-RU" sz="3200" b="1" dirty="0">
              <a:solidFill>
                <a:srgbClr val="002060"/>
              </a:solidFill>
              <a:effectLst>
                <a:glow rad="101600">
                  <a:schemeClr val="bg1">
                    <a:alpha val="7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532" y="1268761"/>
            <a:ext cx="23509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Воздушные шары, поднимающиеся на небольшую </a:t>
            </a:r>
            <a:r>
              <a:rPr lang="ru-RU" sz="2000" dirty="0" smtClean="0"/>
              <a:t>высоту.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73569" y="1268761"/>
            <a:ext cx="23509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Воздушные шары, поднимающиеся на </a:t>
            </a:r>
            <a:r>
              <a:rPr lang="ru-RU" sz="2000" dirty="0" smtClean="0"/>
              <a:t>высоту более 11 км.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38966" y="1473944"/>
            <a:ext cx="2350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Управляемые воздушные шары.</a:t>
            </a:r>
            <a:endParaRPr lang="ru-RU" sz="2000" dirty="0"/>
          </a:p>
        </p:txBody>
      </p:sp>
      <p:pic>
        <p:nvPicPr>
          <p:cNvPr id="13320" name="Picture 8" descr="http://ru-sports.com/admin_2/libs/ckeditor_4.0/plugins/elfinder/files/summer-sports/aerostatic/vozduhoplavanie_mongolfi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r="25739"/>
          <a:stretch/>
        </p:blipFill>
        <p:spPr bwMode="auto">
          <a:xfrm>
            <a:off x="357741" y="2846725"/>
            <a:ext cx="2342598" cy="351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Пилот из Сингапура отправится в стратосферу на воздушном шаре | Научно  популярный журнал SciencePop"/>
          <p:cNvPicPr>
            <a:picLocks noChangeAspect="1" noChangeArrowheads="1"/>
          </p:cNvPicPr>
          <p:nvPr/>
        </p:nvPicPr>
        <p:blipFill>
          <a:blip r:embed="rId4"/>
          <a:srcRect r="52523"/>
          <a:stretch>
            <a:fillRect/>
          </a:stretch>
        </p:blipFill>
        <p:spPr bwMode="auto">
          <a:xfrm>
            <a:off x="3214678" y="2857497"/>
            <a:ext cx="2643206" cy="3517628"/>
          </a:xfrm>
          <a:prstGeom prst="rect">
            <a:avLst/>
          </a:prstGeom>
          <a:noFill/>
        </p:spPr>
      </p:pic>
      <p:pic>
        <p:nvPicPr>
          <p:cNvPr id="24580" name="Picture 4" descr="Национальная оборона / Вооружения / Дирижабли над Черным море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857496"/>
            <a:ext cx="2581322" cy="1659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7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у-57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40" y="404664"/>
            <a:ext cx="6459022" cy="43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9843" y="4964975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Су - 57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sah-RU" sz="3600" b="1" dirty="0" smtClean="0">
                <a:solidFill>
                  <a:srgbClr val="002060"/>
                </a:solidFill>
              </a:rPr>
              <a:t>Взлетный вес – </a:t>
            </a:r>
            <a:r>
              <a:rPr lang="ru-RU" sz="3600" b="1" dirty="0" smtClean="0">
                <a:solidFill>
                  <a:srgbClr val="002060"/>
                </a:solidFill>
              </a:rPr>
              <a:t>18,5 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893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1385" y="479715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Boeing 737-800</a:t>
            </a:r>
          </a:p>
          <a:p>
            <a:pPr algn="ctr"/>
            <a:r>
              <a:rPr lang="sah-RU" sz="3600" b="1" dirty="0" smtClean="0">
                <a:solidFill>
                  <a:srgbClr val="002060"/>
                </a:solidFill>
              </a:rPr>
              <a:t>Взлетный вес – </a:t>
            </a:r>
            <a:r>
              <a:rPr lang="ru-RU" sz="3600" b="1" dirty="0" smtClean="0">
                <a:solidFill>
                  <a:srgbClr val="002060"/>
                </a:solidFill>
              </a:rPr>
              <a:t>739 тонн</a:t>
            </a:r>
            <a:endParaRPr lang="ru-RU" sz="3600" b="1" dirty="0"/>
          </a:p>
        </p:txBody>
      </p:sp>
      <p:pic>
        <p:nvPicPr>
          <p:cNvPr id="2050" name="Picture 2" descr="https://www.yakutia.aero/marcup/img/airplanes/photo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0" y="580015"/>
            <a:ext cx="7800801" cy="39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олько весит самолет – вопрос, интересующий мног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3792"/>
            <a:ext cx="7216824" cy="4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676" y="544522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AIRBUS A380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Взлетный вес – 590 тонн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144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259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на платформе Classtime.com по теме «Сила Архимеда»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Исследовательская работа в группах</vt:lpstr>
      <vt:lpstr>Презентация PowerPoint</vt:lpstr>
      <vt:lpstr>Презентация PowerPoint</vt:lpstr>
      <vt:lpstr>Глоссарий </vt:lpstr>
      <vt:lpstr>Как летает самолет</vt:lpstr>
      <vt:lpstr>Принцип Бернулли </vt:lpstr>
      <vt:lpstr>Презентация PowerPoint</vt:lpstr>
      <vt:lpstr>Презентация PowerPoint</vt:lpstr>
      <vt:lpstr>Авиационные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ЦОС9</cp:lastModifiedBy>
  <cp:revision>64</cp:revision>
  <dcterms:created xsi:type="dcterms:W3CDTF">2022-02-15T23:35:56Z</dcterms:created>
  <dcterms:modified xsi:type="dcterms:W3CDTF">2022-02-17T00:50:44Z</dcterms:modified>
</cp:coreProperties>
</file>