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1" r:id="rId2"/>
    <p:sldId id="380" r:id="rId3"/>
    <p:sldId id="395" r:id="rId4"/>
    <p:sldId id="306" r:id="rId5"/>
    <p:sldId id="303" r:id="rId6"/>
    <p:sldId id="379" r:id="rId7"/>
    <p:sldId id="365" r:id="rId8"/>
    <p:sldId id="381" r:id="rId9"/>
    <p:sldId id="382" r:id="rId10"/>
    <p:sldId id="384" r:id="rId11"/>
    <p:sldId id="383" r:id="rId12"/>
    <p:sldId id="385" r:id="rId13"/>
    <p:sldId id="362" r:id="rId14"/>
    <p:sldId id="386" r:id="rId15"/>
    <p:sldId id="388" r:id="rId16"/>
    <p:sldId id="389" r:id="rId17"/>
    <p:sldId id="390" r:id="rId18"/>
    <p:sldId id="391" r:id="rId19"/>
    <p:sldId id="387" r:id="rId20"/>
    <p:sldId id="393" r:id="rId21"/>
    <p:sldId id="360" r:id="rId22"/>
    <p:sldId id="392" r:id="rId23"/>
    <p:sldId id="39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Уровни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37B5-436D-BA92-47E7B318031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37B5-436D-BA92-47E7B3180316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7B5-436D-BA92-47E7B3180316}"/>
              </c:ext>
            </c:extLst>
          </c:dPt>
          <c:dLbls>
            <c:dLbl>
              <c:idx val="0"/>
              <c:layout>
                <c:manualLayout>
                  <c:x val="-7.9132035578886124E-4"/>
                  <c:y val="-8.8482377202849655E-2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7B5-436D-BA92-47E7B3180316}"/>
                </c:ext>
              </c:extLst>
            </c:dLbl>
            <c:dLbl>
              <c:idx val="1"/>
              <c:layout>
                <c:manualLayout>
                  <c:x val="3.1877187226596722E-2"/>
                  <c:y val="-5.6910433070866184E-2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latin typeface="Times New Roman" pitchFamily="18" charset="0"/>
                        <a:cs typeface="Times New Roman" pitchFamily="18" charset="0"/>
                      </a:rPr>
                      <a:t>60%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7B5-436D-BA92-47E7B3180316}"/>
                </c:ext>
              </c:extLst>
            </c:dLbl>
            <c:dLbl>
              <c:idx val="2"/>
              <c:layout>
                <c:manualLayout>
                  <c:x val="2.9330161854768153E-2"/>
                  <c:y val="-7.3520013123359679E-2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7B5-436D-BA92-47E7B31803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0%">
                  <c:v>0.33300000000000057</c:v>
                </c:pt>
                <c:pt idx="1">
                  <c:v>0.60000000000000064</c:v>
                </c:pt>
                <c:pt idx="2" formatCode="0.00%">
                  <c:v>6.6000000000000003E-2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B5-436D-BA92-47E7B3180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81943296"/>
        <c:axId val="181949184"/>
        <c:axId val="0"/>
      </c:bar3DChart>
      <c:catAx>
        <c:axId val="181943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81949184"/>
        <c:crosses val="autoZero"/>
        <c:auto val="1"/>
        <c:lblAlgn val="ctr"/>
        <c:lblOffset val="100"/>
        <c:noMultiLvlLbl val="0"/>
      </c:catAx>
      <c:valAx>
        <c:axId val="18194918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819432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Уровни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2EC1-41EC-85E8-48C766FC98ED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2EC1-41EC-85E8-48C766FC98ED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2EC1-41EC-85E8-48C766FC98ED}"/>
              </c:ext>
            </c:extLst>
          </c:dPt>
          <c:dLbls>
            <c:dLbl>
              <c:idx val="0"/>
              <c:layout>
                <c:manualLayout>
                  <c:x val="1.3105608469468257E-2"/>
                  <c:y val="-6.4952910297977492E-2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EC1-41EC-85E8-48C766FC98ED}"/>
                </c:ext>
              </c:extLst>
            </c:dLbl>
            <c:dLbl>
              <c:idx val="1"/>
              <c:layout>
                <c:manualLayout>
                  <c:x val="1.8028441291393301E-2"/>
                  <c:y val="-5.0292728114867992E-2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latin typeface="Times New Roman" pitchFamily="18" charset="0"/>
                        <a:cs typeface="Times New Roman" pitchFamily="18" charset="0"/>
                      </a:rPr>
                      <a:t>60%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EC1-41EC-85E8-48C766FC98ED}"/>
                </c:ext>
              </c:extLst>
            </c:dLbl>
            <c:dLbl>
              <c:idx val="2"/>
              <c:layout>
                <c:manualLayout>
                  <c:x val="4.0912419242325526E-2"/>
                  <c:y val="-4.7048942411610305E-2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EC1-41EC-85E8-48C766FC98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0%">
                  <c:v>6.6000000000000003E-2</c:v>
                </c:pt>
                <c:pt idx="1">
                  <c:v>0.60000000000000064</c:v>
                </c:pt>
                <c:pt idx="2" formatCode="0.00%">
                  <c:v>0.33300000000000052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C1-41EC-85E8-48C766FC9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86537088"/>
        <c:axId val="186538624"/>
        <c:axId val="0"/>
      </c:bar3DChart>
      <c:catAx>
        <c:axId val="186537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86538624"/>
        <c:crosses val="autoZero"/>
        <c:auto val="1"/>
        <c:lblAlgn val="ctr"/>
        <c:lblOffset val="100"/>
        <c:noMultiLvlLbl val="0"/>
      </c:catAx>
      <c:valAx>
        <c:axId val="18653862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865370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Уровни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CF19-4F9E-ACDD-435EFB47571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CF19-4F9E-ACDD-435EFB47571D}"/>
              </c:ext>
            </c:extLst>
          </c:dPt>
          <c:dPt>
            <c:idx val="2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CF19-4F9E-ACDD-435EFB47571D}"/>
              </c:ext>
            </c:extLst>
          </c:dPt>
          <c:dLbls>
            <c:dLbl>
              <c:idx val="0"/>
              <c:layout>
                <c:manualLayout>
                  <c:x val="-7.9132035578886113E-4"/>
                  <c:y val="-8.8482377202849641E-2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F19-4F9E-ACDD-435EFB47571D}"/>
                </c:ext>
              </c:extLst>
            </c:dLbl>
            <c:dLbl>
              <c:idx val="1"/>
              <c:layout>
                <c:manualLayout>
                  <c:x val="3.4192002041411491E-2"/>
                  <c:y val="-8.0104057789236641E-2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latin typeface="Times New Roman" pitchFamily="18" charset="0"/>
                        <a:cs typeface="Times New Roman" pitchFamily="18" charset="0"/>
                      </a:rPr>
                      <a:t>60%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F19-4F9E-ACDD-435EFB47571D}"/>
                </c:ext>
              </c:extLst>
            </c:dLbl>
            <c:dLbl>
              <c:idx val="2"/>
              <c:layout>
                <c:manualLayout>
                  <c:x val="3.3959973753280838E-2"/>
                  <c:y val="-6.4817318189208745E-2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F19-4F9E-ACDD-435EFB4757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0%">
                  <c:v>0.2</c:v>
                </c:pt>
                <c:pt idx="1">
                  <c:v>0.66600000000000104</c:v>
                </c:pt>
                <c:pt idx="2" formatCode="0.00%">
                  <c:v>0.13300000000000001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F19-4F9E-ACDD-435EFB475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78834816"/>
        <c:axId val="180446336"/>
        <c:axId val="0"/>
      </c:bar3DChart>
      <c:catAx>
        <c:axId val="178834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80446336"/>
        <c:crosses val="autoZero"/>
        <c:auto val="1"/>
        <c:lblAlgn val="ctr"/>
        <c:lblOffset val="100"/>
        <c:noMultiLvlLbl val="0"/>
      </c:catAx>
      <c:valAx>
        <c:axId val="18044633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788348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Контрольная группа</c:v>
                </c:pt>
                <c:pt idx="1">
                  <c:v>Экспериментальная группа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72-4A1B-BDA7-722DD3C105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Контрольная группа</c:v>
                </c:pt>
                <c:pt idx="1">
                  <c:v>Экспериментальная группа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72-4A1B-BDA7-722DD3C1053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Контрольная группа</c:v>
                </c:pt>
                <c:pt idx="1">
                  <c:v>Экспериментальная группа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72-4A1B-BDA7-722DD3C10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0418048"/>
        <c:axId val="180447488"/>
        <c:axId val="0"/>
      </c:bar3DChart>
      <c:catAx>
        <c:axId val="180418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0447488"/>
        <c:crosses val="autoZero"/>
        <c:auto val="1"/>
        <c:lblAlgn val="ctr"/>
        <c:lblOffset val="100"/>
        <c:noMultiLvlLbl val="0"/>
      </c:catAx>
      <c:valAx>
        <c:axId val="180447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04180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C3193-EF1F-4BB7-9CA6-DCF3573F81C6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AB65B-E2ED-4FD2-B8EA-0E9C27DBB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53094" y="-19526"/>
            <a:ext cx="9527195" cy="7074024"/>
          </a:xfrm>
          <a:prstGeom prst="rect">
            <a:avLst/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1484784"/>
            <a:ext cx="5758255" cy="1728192"/>
          </a:xfrm>
        </p:spPr>
        <p:txBody>
          <a:bodyPr>
            <a:normAutofit fontScale="925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ФОРМИРОВАНИЕ ПРЕДСТАВЛЕНИЙ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 МАЛОЙ РОДИНЕ У ДЕТЕЙ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СТАРШЕГО ДОШКОЛЬНОГО ВОЗРАСТА</a:t>
            </a:r>
            <a:endParaRPr lang="ru-RU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 ПРОЕКТНОЙ ДЕЯТЕЛЬНОСТИ</a:t>
            </a:r>
            <a:endParaRPr lang="ru-RU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539106" y="4082433"/>
            <a:ext cx="4333223" cy="106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Максимова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А.Д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МБДОУ ЦРР детский сад №9 «Аленушка»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г.Нюрба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Picture 2" descr="C:\Users\devace\AppData\Local\Temp\Rar$DIa4100.7655\IMG_20200429_150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0" y="2924944"/>
            <a:ext cx="4150164" cy="2938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67878" cy="6858000"/>
          </a:xfrm>
          <a:prstGeom prst="rect">
            <a:avLst/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27" y="656692"/>
            <a:ext cx="7416824" cy="5544616"/>
          </a:xfrm>
        </p:spPr>
      </p:pic>
    </p:spTree>
    <p:extLst>
      <p:ext uri="{BB962C8B-B14F-4D97-AF65-F5344CB8AC3E}">
        <p14:creationId xmlns:p14="http://schemas.microsoft.com/office/powerpoint/2010/main" val="256768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-27384"/>
            <a:ext cx="9367878" cy="6858000"/>
          </a:xfrm>
          <a:prstGeom prst="rect">
            <a:avLst/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151620" y="1700808"/>
            <a:ext cx="6840760" cy="3170099"/>
          </a:xfrm>
          <a:prstGeom prst="rect">
            <a:avLst/>
          </a:prstGeom>
          <a:solidFill>
            <a:prstClr val="white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работе мы использовали три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выявления уровня формирования представлений о малой родине: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Диагностика показателей когнитивной («</a:t>
            </a:r>
            <a:r>
              <a:rPr lang="ru-RU" sz="2000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знаниевой</a:t>
            </a:r>
            <a:r>
              <a:rPr lang="ru-RU" sz="20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») сферы личностного развития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Л.В. Коломийченко</a:t>
            </a:r>
            <a:r>
              <a:rPr lang="ru-RU" sz="20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с помощью которого мы измерили уровень формирования представлений о малой родине по показателю когнитивной («</a:t>
            </a:r>
            <a:r>
              <a:rPr lang="ru-RU" sz="2000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знаниевой</a:t>
            </a:r>
            <a:r>
              <a:rPr lang="ru-RU" sz="20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») сферы личностного развития.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Т.Г. Кобзевой «Родной город» </a:t>
            </a:r>
            <a:r>
              <a:rPr lang="ru-RU" sz="20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-беседа с детьми о малой родине и решение ситуаций.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Е.К. Ривиной «Символика родного города»</a:t>
            </a:r>
            <a:r>
              <a:rPr lang="ru-RU" sz="20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67878" cy="6858000"/>
          </a:xfrm>
          <a:prstGeom prst="rect">
            <a:avLst/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611560" y="506914"/>
            <a:ext cx="8064896" cy="830997"/>
          </a:xfrm>
          <a:prstGeom prst="rect">
            <a:avLst/>
          </a:prstGeom>
          <a:solidFill>
            <a:prstClr val="white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19075" algn="l"/>
                <a:tab pos="309563" algn="ctr"/>
              </a:tabLs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уровня формирования у детей старшего дошкольного возраста представлений о малой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родине 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40800464"/>
              </p:ext>
            </p:extLst>
          </p:nvPr>
        </p:nvGraphicFramePr>
        <p:xfrm>
          <a:off x="755576" y="1844825"/>
          <a:ext cx="792088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821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67878" cy="6858000"/>
          </a:xfrm>
          <a:prstGeom prst="rect">
            <a:avLst/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827584" y="1214422"/>
            <a:ext cx="7704856" cy="4708981"/>
          </a:xfrm>
          <a:prstGeom prst="rect">
            <a:avLst/>
          </a:prstGeom>
          <a:solidFill>
            <a:prstClr val="white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73038" indent="276225" algn="just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Итак, в результате исследования мы выявили, что у большинства старших дошкольников имеются недостаточно полные и обобщенные знания о родном городе, районе, национальной культуре, которые ситуативно проявлялись в творческой деятельности детей. </a:t>
            </a:r>
            <a:r>
              <a:rPr lang="ru-RU" sz="2000" dirty="0">
                <a:solidFill>
                  <a:srgbClr val="000099"/>
                </a:solidFill>
              </a:rPr>
              <a:t>Знания детей отрывочны, бессистемны, в основном касались отдельных конкретных объектов развлекательного характера, и поэтому не находили отражения в игровой деятельности.</a:t>
            </a:r>
          </a:p>
          <a:p>
            <a:pPr marL="173038" indent="276225" algn="just"/>
            <a:r>
              <a:rPr lang="ru-RU" sz="2000" dirty="0">
                <a:solidFill>
                  <a:srgbClr val="C00000"/>
                </a:solidFill>
              </a:rPr>
              <a:t>Далее мы разделили детей на две группы: экспериментальную и контрольную. Дети контрольной группы занимались по обычной программе, а дети экспериментальной группы по разработанному нами проекту по формированию у детей 6-7 лет представлений о родном крае.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002060"/>
                </a:solidFill>
              </a:rPr>
              <a:t>В контрольную группу вошли дети с кодами с 001 по 015, в экспериментальную с 016 по 030.</a:t>
            </a:r>
          </a:p>
          <a:p>
            <a:r>
              <a:rPr lang="ru-RU" sz="2000" b="1" dirty="0"/>
              <a:t> 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67878" cy="6858000"/>
          </a:xfrm>
          <a:prstGeom prst="rect">
            <a:avLst/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683568" y="1412776"/>
            <a:ext cx="7776864" cy="3477875"/>
          </a:xfrm>
          <a:prstGeom prst="rect">
            <a:avLst/>
          </a:prstGeom>
          <a:solidFill>
            <a:prstClr val="white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indent="449263" algn="just"/>
            <a:r>
              <a:rPr lang="ru-RU" sz="2000" dirty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Далее мы разработали проект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формированию представлений о малой родине у старших дошкольников. </a:t>
            </a:r>
          </a:p>
          <a:p>
            <a:pPr indent="449263" algn="just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Сроки реализации: проект долгосрочный, с сентября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2020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года по май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2021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года.</a:t>
            </a:r>
          </a:p>
          <a:p>
            <a:pPr indent="449263" algn="just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Вид проекта: познавательно-исследовательский.</a:t>
            </a:r>
          </a:p>
          <a:p>
            <a:pPr indent="449263" algn="just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Цель. Осуществление комплексного подхода к воспитанию в духе патриотизма, краеведческое просвещение дошкольников, приобщение к истории и культуре района, систематизация знаний о родном городе, воспитание любви и привязанности к малой родине.</a:t>
            </a:r>
          </a:p>
          <a:p>
            <a:pPr indent="449263" algn="just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Далее мы в занятия экспериментальной группы внедрили свой проект и занимались с детьми по разработанному проекту. </a:t>
            </a:r>
          </a:p>
        </p:txBody>
      </p:sp>
    </p:spTree>
    <p:extLst>
      <p:ext uri="{BB962C8B-B14F-4D97-AF65-F5344CB8AC3E}">
        <p14:creationId xmlns:p14="http://schemas.microsoft.com/office/powerpoint/2010/main" val="35570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67878" cy="6858000"/>
          </a:xfrm>
          <a:prstGeom prst="rect">
            <a:avLst/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56692"/>
            <a:ext cx="7344816" cy="5796644"/>
          </a:xfrm>
        </p:spPr>
      </p:pic>
    </p:spTree>
    <p:extLst>
      <p:ext uri="{BB962C8B-B14F-4D97-AF65-F5344CB8AC3E}">
        <p14:creationId xmlns:p14="http://schemas.microsoft.com/office/powerpoint/2010/main" val="30039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67878" cy="6858000"/>
          </a:xfrm>
          <a:prstGeom prst="rect">
            <a:avLst/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971600" y="1228397"/>
            <a:ext cx="7556913" cy="4401205"/>
          </a:xfrm>
          <a:prstGeom prst="rect">
            <a:avLst/>
          </a:prstGeom>
          <a:solidFill>
            <a:prstClr val="white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мы провели контрольный эксперимент с целью выявления эффективности проведенной проектной деятельности с детьми старшего дошкольного возраста.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методики проверки достижения детей по результатам формирующего этапа педагогического эксперимента нами была выбрана методика констатирующего эксперимента. В данном эксперименте принимали участие те же дети.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результатов показал, что уровень формирования у детей старшего дошкольного возраста представлений о малой родине на этапе контрольного эксперимента в экспериментальной группе значительно повысился. Только у одного ребенка обнаружен низкий уровень формирования представлений о малой родине, это 6,6% от числа всех детей, высокий уровень показали пятеро детей – это 33,3% и 9 детей из 15 показали средний уровень – это 60%.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9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67878" cy="6858000"/>
          </a:xfrm>
          <a:prstGeom prst="rect">
            <a:avLst/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043608" y="404664"/>
            <a:ext cx="7386044" cy="1323439"/>
          </a:xfrm>
          <a:prstGeom prst="rect">
            <a:avLst/>
          </a:prstGeom>
          <a:solidFill>
            <a:prstClr val="white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уровня формирования у детей старшего дошкольного возраста представлений о малой родине на этапе контрольного эксперимента (экспериментальная группа)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7752329"/>
              </p:ext>
            </p:extLst>
          </p:nvPr>
        </p:nvGraphicFramePr>
        <p:xfrm>
          <a:off x="697713" y="1674564"/>
          <a:ext cx="7972452" cy="492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94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67878" cy="6858000"/>
          </a:xfrm>
          <a:prstGeom prst="rect">
            <a:avLst/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187624" y="1214422"/>
            <a:ext cx="6840760" cy="3785652"/>
          </a:xfrm>
          <a:prstGeom prst="rect">
            <a:avLst/>
          </a:prstGeom>
          <a:solidFill>
            <a:prstClr val="white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dirty="0"/>
              <a:t>А в контрольной группе анализ результатов показал, что уровень формирования представлений о малой родине на этапе контрольного эксперимента остался почти неизменным, есть лишь незначительные улучшения: низкий уровень формирования показали трое детей из 15 – это 20%, средний уровень обнаружился у 10 детей – 66,6% и высокий уровень показали двое детей – это 13,3%.</a:t>
            </a:r>
            <a:br>
              <a:rPr lang="ru-RU" sz="2400" dirty="0"/>
            </a:b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264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67878" cy="6858000"/>
          </a:xfrm>
          <a:prstGeom prst="rect">
            <a:avLst/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759503" y="908720"/>
            <a:ext cx="7848871" cy="1323439"/>
          </a:xfrm>
          <a:prstGeom prst="rect">
            <a:avLst/>
          </a:prstGeom>
          <a:solidFill>
            <a:prstClr val="white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/>
              <a:t>Показатели уровня формирования у детей старшего дошкольного возраста представлений о малой родине на этапе контрольного эксперимента (контрольная группа)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96586493"/>
              </p:ext>
            </p:extLst>
          </p:nvPr>
        </p:nvGraphicFramePr>
        <p:xfrm>
          <a:off x="-108520" y="171450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30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67878" cy="6858000"/>
          </a:xfrm>
          <a:prstGeom prst="rect">
            <a:avLst/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6840760" cy="5760640"/>
          </a:xfrm>
        </p:spPr>
      </p:pic>
    </p:spTree>
    <p:extLst>
      <p:ext uri="{BB962C8B-B14F-4D97-AF65-F5344CB8AC3E}">
        <p14:creationId xmlns:p14="http://schemas.microsoft.com/office/powerpoint/2010/main" val="181533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67878" cy="6858000"/>
          </a:xfrm>
          <a:prstGeom prst="rect">
            <a:avLst/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755576" y="908720"/>
            <a:ext cx="7632848" cy="1015663"/>
          </a:xfrm>
          <a:prstGeom prst="rect">
            <a:avLst/>
          </a:prstGeom>
          <a:solidFill>
            <a:prstClr val="white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диагностики уровня формирования представлений о малой родине у детей на контрольном этапе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57200" y="1500188"/>
          <a:ext cx="81153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940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67878" cy="6858000"/>
          </a:xfrm>
          <a:prstGeom prst="rect">
            <a:avLst/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40589" y="1412776"/>
            <a:ext cx="7331811" cy="3672408"/>
          </a:xfrm>
          <a:solidFill>
            <a:prstClr val="white"/>
          </a:solidFill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7030A0"/>
                </a:solidFill>
              </a:rPr>
              <a:t>Итак, результаты диагностики уровня формирования представлений о малой родине у детей на контрольном этапе показали, что в результате внедрения проектной деятельности повысилось количество детей с высоким уровнем формирования представлений о малой родине и в три раза сократилось количество детей с низким уровнем формирования представлений о малой родине.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67878" cy="6858000"/>
          </a:xfrm>
          <a:prstGeom prst="rect">
            <a:avLst/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791580" y="1124744"/>
            <a:ext cx="7560840" cy="4278094"/>
          </a:xfrm>
          <a:prstGeom prst="rect">
            <a:avLst/>
          </a:prstGeom>
          <a:solidFill>
            <a:prstClr val="white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ЗАКЛЮЧЕНИЕ</a:t>
            </a:r>
            <a:endParaRPr lang="ru-RU" sz="2400" b="1" dirty="0">
              <a:solidFill>
                <a:srgbClr val="7030A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            </a:t>
            </a:r>
            <a:r>
              <a:rPr lang="ru-RU" sz="2000" b="1" dirty="0" smtClean="0">
                <a:solidFill>
                  <a:srgbClr val="002060"/>
                </a:solidFill>
              </a:rPr>
              <a:t>Таким </a:t>
            </a:r>
            <a:r>
              <a:rPr lang="ru-RU" sz="2000" b="1" dirty="0">
                <a:solidFill>
                  <a:srgbClr val="002060"/>
                </a:solidFill>
              </a:rPr>
              <a:t>образом, подводя </a:t>
            </a:r>
            <a:r>
              <a:rPr lang="ru-RU" sz="2000" b="1" dirty="0" smtClean="0">
                <a:solidFill>
                  <a:srgbClr val="002060"/>
                </a:solidFill>
              </a:rPr>
              <a:t>итоги </a:t>
            </a:r>
            <a:r>
              <a:rPr lang="ru-RU" sz="2000" b="1" dirty="0">
                <a:solidFill>
                  <a:srgbClr val="002060"/>
                </a:solidFill>
              </a:rPr>
              <a:t>можно сказать, что выдвинутая гипотеза о том, что формирование представлений о малой родине у детей старшего дошкольного возраста в проектной деятельности будет эффективным, если организовать плановую работу по формированию представлений о малой родине в проектной деятельности; обеспечить условия, которые позволяют детям самостоятельно или совместно со взрослым открывать новый практический опыт, добывать его поисковыми путями, анализировать и получать практический результат; соблюдать этапы реализации проектной деятельности, </a:t>
            </a:r>
            <a:r>
              <a:rPr lang="ru-RU" sz="2000" dirty="0">
                <a:solidFill>
                  <a:srgbClr val="002060"/>
                </a:solidFill>
              </a:rPr>
              <a:t>  </a:t>
            </a:r>
            <a:r>
              <a:rPr lang="ru-RU" sz="2000" b="1" dirty="0">
                <a:solidFill>
                  <a:srgbClr val="002060"/>
                </a:solidFill>
              </a:rPr>
              <a:t>тогда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цели и задачи, поставленные перед работой, будут достигнуты и подтверждены.</a:t>
            </a:r>
          </a:p>
        </p:txBody>
      </p:sp>
    </p:spTree>
    <p:extLst>
      <p:ext uri="{BB962C8B-B14F-4D97-AF65-F5344CB8AC3E}">
        <p14:creationId xmlns:p14="http://schemas.microsoft.com/office/powerpoint/2010/main" val="95453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67878" cy="6858000"/>
          </a:xfrm>
          <a:prstGeom prst="rect">
            <a:avLst/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214546" y="1556792"/>
            <a:ext cx="5237773" cy="3323987"/>
          </a:xfrm>
          <a:prstGeom prst="rect">
            <a:avLst/>
          </a:prstGeom>
          <a:solidFill>
            <a:prstClr val="white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7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7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33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67878" cy="6858000"/>
          </a:xfrm>
          <a:prstGeom prst="rect">
            <a:avLst/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488832" cy="5760640"/>
          </a:xfrm>
        </p:spPr>
      </p:pic>
    </p:spTree>
    <p:extLst>
      <p:ext uri="{BB962C8B-B14F-4D97-AF65-F5344CB8AC3E}">
        <p14:creationId xmlns:p14="http://schemas.microsoft.com/office/powerpoint/2010/main" val="474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6587" y="27148"/>
            <a:ext cx="9367878" cy="6858000"/>
          </a:xfrm>
          <a:prstGeom prst="rect">
            <a:avLst/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022139" y="1340768"/>
            <a:ext cx="70997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АКТУАЛЬНОСТЬ РАБОТЫ: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2139" y="1987099"/>
            <a:ext cx="755038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Формирование первичных преставлений о малой родине, воспитание любви и уважения к ней: к родному селу, городу – одна из самых актуальных задач нашего времени.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Ведь любовь и уважительное отношение к родным, своему дому, беззащитным животным, друзьям, соседям, родной улочке, родному городу – это начало становления по-настоящему доброй и благодарной светлой личности – гражданина-патриота.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Поэтому перед воспитателями дошкольной образовательной организации и перед родителями, стоит поистине важная и очень ответственная задача - формирование у детей любви к своей малой родине, которая начинается с формирования первичных представлений о ней.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" y="0"/>
            <a:ext cx="9143999" cy="7488832"/>
          </a:xfrm>
          <a:prstGeom prst="rect">
            <a:avLst/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840723" y="3068960"/>
            <a:ext cx="5478778" cy="280831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lvl="0"/>
            <a:r>
              <a:rPr lang="ru-RU" sz="2200" b="1" dirty="0" smtClean="0">
                <a:solidFill>
                  <a:srgbClr val="7030A0"/>
                </a:solidFill>
              </a:rPr>
              <a:t>сделать анализ психологической, педагогической и методической литературы по проблеме исследования;</a:t>
            </a:r>
          </a:p>
          <a:p>
            <a:pPr lvl="0"/>
            <a:r>
              <a:rPr lang="ru-RU" sz="2200" b="1" dirty="0" smtClean="0">
                <a:solidFill>
                  <a:srgbClr val="7030A0"/>
                </a:solidFill>
              </a:rPr>
              <a:t>провести экспериментальную работу по формированию представлений о малой родине у детей старшего дошкольного возраста;</a:t>
            </a:r>
          </a:p>
          <a:p>
            <a:pPr lvl="0"/>
            <a:r>
              <a:rPr lang="ru-RU" sz="2200" b="1" dirty="0" smtClean="0">
                <a:solidFill>
                  <a:srgbClr val="7030A0"/>
                </a:solidFill>
              </a:rPr>
              <a:t>произвести сравнительный анализ результатов педагогического эксперимента.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411760" y="1601466"/>
            <a:ext cx="6336705" cy="1155539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      Теоретическое </a:t>
            </a:r>
            <a:r>
              <a:rPr lang="ru-RU" sz="2000" b="1" dirty="0" smtClean="0">
                <a:solidFill>
                  <a:srgbClr val="7030A0"/>
                </a:solidFill>
              </a:rPr>
              <a:t>обоснование и экспериментальное подтверждение эффективности формирования представлений о малой родине у детей старшего дошкольного возраста в </a:t>
            </a:r>
            <a:r>
              <a:rPr lang="ru-RU" sz="2000" b="1" dirty="0" smtClean="0">
                <a:solidFill>
                  <a:srgbClr val="7030A0"/>
                </a:solidFill>
              </a:rPr>
              <a:t>проектной деятельности</a:t>
            </a:r>
            <a:r>
              <a:rPr lang="ru-RU" sz="2000" b="1" dirty="0" smtClean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1844824"/>
            <a:ext cx="12961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ЦЕЛЬ: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3405844"/>
            <a:ext cx="25922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ЗАДАЧИ: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67878" cy="6858000"/>
          </a:xfrm>
          <a:prstGeom prst="rect">
            <a:avLst/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672"/>
            <a:ext cx="7344816" cy="5544616"/>
          </a:xfrm>
        </p:spPr>
      </p:pic>
    </p:spTree>
    <p:extLst>
      <p:ext uri="{BB962C8B-B14F-4D97-AF65-F5344CB8AC3E}">
        <p14:creationId xmlns:p14="http://schemas.microsoft.com/office/powerpoint/2010/main" val="19665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35550"/>
            <a:ext cx="9367878" cy="6858000"/>
          </a:xfrm>
          <a:prstGeom prst="rect">
            <a:avLst/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798894" y="3257531"/>
            <a:ext cx="4517522" cy="192105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формирование представлений о малой родине у детей старшего дошкольного возраста в проектной	деятельности.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491880" y="1412776"/>
            <a:ext cx="4824536" cy="1554971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процесс </a:t>
            </a:r>
            <a:r>
              <a:rPr lang="ru-RU" b="1" dirty="0" smtClean="0">
                <a:solidFill>
                  <a:srgbClr val="7030A0"/>
                </a:solidFill>
              </a:rPr>
              <a:t>сформирования представлений о малой родине у детей старшего дошкольного возраста.</a:t>
            </a:r>
          </a:p>
          <a:p>
            <a:pPr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1556792"/>
            <a:ext cx="20562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ОБЪЕКТ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1" y="3257531"/>
            <a:ext cx="25202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ПРЕДМЕТ: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67878" cy="6858000"/>
          </a:xfrm>
          <a:prstGeom prst="rect">
            <a:avLst/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612" y="332656"/>
            <a:ext cx="6984776" cy="5400599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FF0000"/>
                </a:solidFill>
              </a:rPr>
              <a:t>В первой главе изучены </a:t>
            </a:r>
            <a:r>
              <a:rPr lang="ru-RU" sz="2000" dirty="0"/>
              <a:t>теоретические аспекты формирования представлений о малой родине у детей старшего дошкольного возраста.</a:t>
            </a:r>
          </a:p>
          <a:p>
            <a:pPr algn="just"/>
            <a:r>
              <a:rPr lang="ru-RU" sz="2000" dirty="0">
                <a:solidFill>
                  <a:srgbClr val="FF0000"/>
                </a:solidFill>
              </a:rPr>
              <a:t>Итак, в заключение первой главы </a:t>
            </a:r>
            <a:r>
              <a:rPr lang="ru-RU" sz="2000" dirty="0"/>
              <a:t>мы выявили, что формируя у детей представления о малой Родине, мы не только расширяем их знания, обогащаем словарный запас, развиваем память, зрительное восприятие, пространственное наглядно-действенное мышление, творческое воображение, но и учим любить, беречь и гордиться ей. Для более результативной и целенаправленной работы по формированию первичных представлений о малой родине широко используется метод проектной деятельности.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9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67878" cy="6858000"/>
          </a:xfrm>
          <a:prstGeom prst="rect">
            <a:avLst/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647564" y="1052736"/>
            <a:ext cx="7848872" cy="5016758"/>
          </a:xfrm>
          <a:prstGeom prst="rect">
            <a:avLst/>
          </a:prstGeom>
          <a:solidFill>
            <a:prstClr val="white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главе мы провели экспериментальное исследование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МБДОУ «ЦРР – детский сад № 9 «Аленушка» городского округа «город Нюрба». В ней приняли участие 30 детей старшего дошкольного возраста (подготовительные группы) и их родители: в экспериментальной группе – 15 детей и в контрольной группе – 15 детей.</a:t>
            </a:r>
          </a:p>
          <a:p>
            <a:pPr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Проведенная нами экспериментальная работа состоит из следующих этапов: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(констатирующий)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выявлены исходные уровни формирования представлений о малой родине;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(экспериментальный)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проведена работа с экспериментальной группой учащихся по повышению уровня формирования представлений о малой родине.</a:t>
            </a:r>
          </a:p>
          <a:p>
            <a:pPr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(контрольный)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отслежена динамика уровня формирования представлений о малой родине у детей контрольной и экспериментальной групп. </a:t>
            </a:r>
          </a:p>
        </p:txBody>
      </p:sp>
    </p:spTree>
    <p:extLst>
      <p:ext uri="{BB962C8B-B14F-4D97-AF65-F5344CB8AC3E}">
        <p14:creationId xmlns:p14="http://schemas.microsoft.com/office/powerpoint/2010/main" val="368591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674</Words>
  <Application>Microsoft Office PowerPoint</Application>
  <PresentationFormat>Экран (4:3)</PresentationFormat>
  <Paragraphs>62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Tullukchaan1</dc:creator>
  <cp:lastModifiedBy>Иван Иванов</cp:lastModifiedBy>
  <cp:revision>236</cp:revision>
  <dcterms:created xsi:type="dcterms:W3CDTF">2015-05-15T03:47:57Z</dcterms:created>
  <dcterms:modified xsi:type="dcterms:W3CDTF">2022-09-27T14:17:03Z</dcterms:modified>
</cp:coreProperties>
</file>