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4" r:id="rId3"/>
    <p:sldId id="285" r:id="rId4"/>
    <p:sldId id="286" r:id="rId5"/>
    <p:sldId id="281" r:id="rId6"/>
    <p:sldId id="287" r:id="rId7"/>
    <p:sldId id="288" r:id="rId8"/>
    <p:sldId id="289" r:id="rId9"/>
    <p:sldId id="290" r:id="rId10"/>
    <p:sldId id="291" r:id="rId11"/>
    <p:sldId id="292" r:id="rId12"/>
    <p:sldId id="293" r:id="rId13"/>
    <p:sldId id="29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87" autoAdjust="0"/>
    <p:restoredTop sz="94343" autoAdjust="0"/>
  </p:normalViewPr>
  <p:slideViewPr>
    <p:cSldViewPr>
      <p:cViewPr varScale="1">
        <p:scale>
          <a:sx n="81" d="100"/>
          <a:sy n="81" d="100"/>
        </p:scale>
        <p:origin x="10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5CE71DA-C5BC-48B4-BFC7-B2E113C96C9C}" type="datetimeFigureOut">
              <a:rPr lang="ru-RU" smtClean="0"/>
              <a:pPr/>
              <a:t>24.09.2022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524ED-AD84-4CED-9CE1-E395179C4C9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chemeClr val="bg1"/>
            </a:gs>
            <a:gs pos="84000">
              <a:schemeClr val="accent1">
                <a:lumMod val="45000"/>
                <a:lumOff val="55000"/>
              </a:schemeClr>
            </a:gs>
            <a:gs pos="7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E71DA-C5BC-48B4-BFC7-B2E113C96C9C}" type="datetimeFigureOut">
              <a:rPr lang="ru-RU" smtClean="0"/>
              <a:pPr/>
              <a:t>24.09.2022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524ED-AD84-4CED-9CE1-E395179C4C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2232247"/>
          </a:xfrm>
        </p:spPr>
        <p:txBody>
          <a:bodyPr>
            <a:normAutofit fontScale="90000"/>
          </a:bodyPr>
          <a:lstStyle/>
          <a:p>
            <a:r>
              <a:rPr lang="ru-RU" sz="3600" b="1" dirty="0">
                <a:ln w="10160">
                  <a:solidFill>
                    <a:srgbClr val="FF0000"/>
                  </a:solidFill>
                  <a:prstDash val="solid"/>
                </a:ln>
                <a:solidFill>
                  <a:srgbClr val="FF0000"/>
                </a:solidFill>
                <a:effectLst>
                  <a:glow rad="63500">
                    <a:schemeClr val="accent2">
                      <a:satMod val="175000"/>
                      <a:alpha val="40000"/>
                    </a:schemeClr>
                  </a:glow>
                  <a:outerShdw blurRad="38100" dist="22860" dir="5400000" algn="tl" rotWithShape="0">
                    <a:srgbClr val="000000">
                      <a:alpha val="30000"/>
                    </a:srgbClr>
                  </a:outerShdw>
                </a:effectLst>
                <a:latin typeface="Arial" panose="020B0604020202020204" pitchFamily="34" charset="0"/>
                <a:cs typeface="Arial" panose="020B0604020202020204" pitchFamily="34" charset="0"/>
              </a:rPr>
              <a:t>ИЗУЧЕНИЕ ЭВЕНСКОГО ЯЗЫКА С ПОМОЩЬЮ НАСТОЛЬНОЙ ИГРЫ      « ИНЭНЬГИДЭ ТОР-МИН БУГУ»</a:t>
            </a:r>
          </a:p>
        </p:txBody>
      </p:sp>
      <p:sp>
        <p:nvSpPr>
          <p:cNvPr id="3" name="Подзаголовок 2"/>
          <p:cNvSpPr>
            <a:spLocks noGrp="1"/>
          </p:cNvSpPr>
          <p:nvPr>
            <p:ph type="subTitle" idx="1"/>
          </p:nvPr>
        </p:nvSpPr>
        <p:spPr>
          <a:xfrm>
            <a:off x="5292080" y="3274860"/>
            <a:ext cx="3384376" cy="1849760"/>
          </a:xfrm>
        </p:spPr>
        <p:txBody>
          <a:bodyPr>
            <a:noAutofit/>
          </a:bodyPr>
          <a:lstStyle/>
          <a:p>
            <a:pPr algn="l"/>
            <a:r>
              <a:rPr lang="ru-RU" sz="1600" b="1" dirty="0">
                <a:solidFill>
                  <a:srgbClr val="0070C0"/>
                </a:solidFill>
                <a:latin typeface="Arial" panose="020B0604020202020204" pitchFamily="34" charset="0"/>
                <a:cs typeface="Arial" panose="020B0604020202020204" pitchFamily="34" charset="0"/>
              </a:rPr>
              <a:t>Выполнила: педагог дополнительного образования экологического кружка</a:t>
            </a:r>
          </a:p>
          <a:p>
            <a:pPr algn="l"/>
            <a:r>
              <a:rPr lang="ru-RU" sz="1600" b="1" dirty="0">
                <a:solidFill>
                  <a:srgbClr val="0070C0"/>
                </a:solidFill>
                <a:latin typeface="Arial" panose="020B0604020202020204" pitchFamily="34" charset="0"/>
                <a:cs typeface="Arial" panose="020B0604020202020204" pitchFamily="34" charset="0"/>
              </a:rPr>
              <a:t> «Я-исследователь» </a:t>
            </a:r>
          </a:p>
          <a:p>
            <a:pPr algn="l"/>
            <a:r>
              <a:rPr lang="ru-RU" sz="1600" b="1" dirty="0">
                <a:solidFill>
                  <a:srgbClr val="0070C0"/>
                </a:solidFill>
                <a:latin typeface="Arial" panose="020B0604020202020204" pitchFamily="34" charset="0"/>
                <a:cs typeface="Arial" panose="020B0604020202020204" pitchFamily="34" charset="0"/>
              </a:rPr>
              <a:t>МБДОУ </a:t>
            </a:r>
            <a:r>
              <a:rPr lang="ru-RU" sz="1600" b="1" dirty="0" err="1">
                <a:solidFill>
                  <a:srgbClr val="0070C0"/>
                </a:solidFill>
                <a:latin typeface="Arial" panose="020B0604020202020204" pitchFamily="34" charset="0"/>
                <a:cs typeface="Arial" panose="020B0604020202020204" pitchFamily="34" charset="0"/>
              </a:rPr>
              <a:t>Саккырырский</a:t>
            </a:r>
            <a:r>
              <a:rPr lang="ru-RU" sz="1600" b="1" dirty="0">
                <a:solidFill>
                  <a:srgbClr val="0070C0"/>
                </a:solidFill>
                <a:latin typeface="Arial" panose="020B0604020202020204" pitchFamily="34" charset="0"/>
                <a:cs typeface="Arial" panose="020B0604020202020204" pitchFamily="34" charset="0"/>
              </a:rPr>
              <a:t> детский сад « </a:t>
            </a:r>
            <a:r>
              <a:rPr lang="ru-RU" sz="1600" b="1" dirty="0" err="1">
                <a:solidFill>
                  <a:srgbClr val="0070C0"/>
                </a:solidFill>
                <a:latin typeface="Arial" panose="020B0604020202020204" pitchFamily="34" charset="0"/>
                <a:cs typeface="Arial" panose="020B0604020202020204" pitchFamily="34" charset="0"/>
              </a:rPr>
              <a:t>Хаарчаана</a:t>
            </a:r>
            <a:r>
              <a:rPr lang="ru-RU" sz="1600" b="1" dirty="0">
                <a:solidFill>
                  <a:srgbClr val="0070C0"/>
                </a:solidFill>
                <a:latin typeface="Arial" panose="020B0604020202020204" pitchFamily="34" charset="0"/>
                <a:cs typeface="Arial" panose="020B0604020202020204" pitchFamily="34" charset="0"/>
              </a:rPr>
              <a:t>»</a:t>
            </a:r>
          </a:p>
          <a:p>
            <a:pPr algn="l"/>
            <a:r>
              <a:rPr lang="ru-RU" sz="1600" b="1" dirty="0">
                <a:solidFill>
                  <a:srgbClr val="0070C0"/>
                </a:solidFill>
                <a:latin typeface="Arial" panose="020B0604020202020204" pitchFamily="34" charset="0"/>
                <a:cs typeface="Arial" panose="020B0604020202020204" pitchFamily="34" charset="0"/>
              </a:rPr>
              <a:t>Корнилова Мария Александровна</a:t>
            </a:r>
          </a:p>
        </p:txBody>
      </p:sp>
      <p:pic>
        <p:nvPicPr>
          <p:cNvPr id="4" name="Рисунок 3"/>
          <p:cNvPicPr>
            <a:picLocks noChangeAspect="1"/>
          </p:cNvPicPr>
          <p:nvPr/>
        </p:nvPicPr>
        <p:blipFill>
          <a:blip r:embed="rId2"/>
          <a:stretch>
            <a:fillRect/>
          </a:stretch>
        </p:blipFill>
        <p:spPr>
          <a:xfrm>
            <a:off x="0" y="3369969"/>
            <a:ext cx="3491880" cy="2440001"/>
          </a:xfrm>
          <a:prstGeom prst="rect">
            <a:avLst/>
          </a:prstGeom>
        </p:spPr>
      </p:pic>
      <p:pic>
        <p:nvPicPr>
          <p:cNvPr id="6" name="Рисунок 5"/>
          <p:cNvPicPr>
            <a:picLocks noChangeAspect="1"/>
          </p:cNvPicPr>
          <p:nvPr/>
        </p:nvPicPr>
        <p:blipFill>
          <a:blip r:embed="rId3"/>
          <a:stretch>
            <a:fillRect/>
          </a:stretch>
        </p:blipFill>
        <p:spPr>
          <a:xfrm>
            <a:off x="-9759" y="5521170"/>
            <a:ext cx="9144793" cy="1414395"/>
          </a:xfrm>
          <a:prstGeom prst="rect">
            <a:avLst/>
          </a:prstGeom>
        </p:spPr>
      </p:pic>
      <p:pic>
        <p:nvPicPr>
          <p:cNvPr id="7" name="Рисунок 6"/>
          <p:cNvPicPr>
            <a:picLocks noChangeAspect="1"/>
          </p:cNvPicPr>
          <p:nvPr/>
        </p:nvPicPr>
        <p:blipFill>
          <a:blip r:embed="rId4"/>
          <a:stretch>
            <a:fillRect/>
          </a:stretch>
        </p:blipFill>
        <p:spPr>
          <a:xfrm flipV="1">
            <a:off x="-9759" y="116628"/>
            <a:ext cx="9144793" cy="504059"/>
          </a:xfrm>
          <a:prstGeom prst="rect">
            <a:avLst/>
          </a:prstGeom>
        </p:spPr>
      </p:pic>
    </p:spTree>
    <p:extLst>
      <p:ext uri="{BB962C8B-B14F-4D97-AF65-F5344CB8AC3E}">
        <p14:creationId xmlns:p14="http://schemas.microsoft.com/office/powerpoint/2010/main" val="244585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9144000" cy="685800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62564" y="4522812"/>
            <a:ext cx="2088232" cy="1916832"/>
          </a:xfrm>
          <a:prstGeom prst="rect">
            <a:avLst/>
          </a:prstGeom>
        </p:spPr>
      </p:pic>
    </p:spTree>
    <p:extLst>
      <p:ext uri="{BB962C8B-B14F-4D97-AF65-F5344CB8AC3E}">
        <p14:creationId xmlns:p14="http://schemas.microsoft.com/office/powerpoint/2010/main" val="40917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6511" y="0"/>
            <a:ext cx="9217023" cy="6858000"/>
          </a:xfrm>
          <a:prstGeom prst="rect">
            <a:avLst/>
          </a:prstGeom>
        </p:spPr>
      </p:pic>
    </p:spTree>
    <p:extLst>
      <p:ext uri="{BB962C8B-B14F-4D97-AF65-F5344CB8AC3E}">
        <p14:creationId xmlns:p14="http://schemas.microsoft.com/office/powerpoint/2010/main" val="157308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9180512" cy="6858000"/>
          </a:xfrm>
          <a:prstGeom prst="rect">
            <a:avLst/>
          </a:prstGeom>
        </p:spPr>
      </p:pic>
    </p:spTree>
    <p:extLst>
      <p:ext uri="{BB962C8B-B14F-4D97-AF65-F5344CB8AC3E}">
        <p14:creationId xmlns:p14="http://schemas.microsoft.com/office/powerpoint/2010/main" val="426816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a:ln w="22225">
                  <a:solidFill>
                    <a:srgbClr val="FFFF00"/>
                  </a:solidFill>
                  <a:prstDash val="solid"/>
                </a:ln>
                <a:solidFill>
                  <a:srgbClr val="FF0000"/>
                </a:solidFill>
                <a:latin typeface="Arial" panose="020B0604020202020204" pitchFamily="34" charset="0"/>
                <a:cs typeface="Arial" panose="020B0604020202020204" pitchFamily="34" charset="0"/>
              </a:rPr>
              <a:t>ЗАКЛЮЧЕНИЕ</a:t>
            </a:r>
          </a:p>
        </p:txBody>
      </p:sp>
      <p:sp>
        <p:nvSpPr>
          <p:cNvPr id="3" name="Объект 2"/>
          <p:cNvSpPr>
            <a:spLocks noGrp="1"/>
          </p:cNvSpPr>
          <p:nvPr>
            <p:ph idx="1"/>
          </p:nvPr>
        </p:nvSpPr>
        <p:spPr>
          <a:xfrm>
            <a:off x="0" y="908720"/>
            <a:ext cx="9144000" cy="4695856"/>
          </a:xfrm>
        </p:spPr>
        <p:txBody>
          <a:bodyPr>
            <a:noAutofit/>
          </a:bodyPr>
          <a:lstStyle/>
          <a:p>
            <a:pPr marL="0" lvl="0" indent="0" algn="ctr">
              <a:lnSpc>
                <a:spcPct val="170000"/>
              </a:lnSpc>
              <a:spcBef>
                <a:spcPts val="1000"/>
              </a:spcBef>
              <a:buNone/>
            </a:pPr>
            <a:r>
              <a:rPr lang="ru-RU" sz="1400" b="1" dirty="0">
                <a:solidFill>
                  <a:srgbClr val="7030A0"/>
                </a:solidFill>
                <a:latin typeface="Arial Narrow" panose="020B0606020202030204" pitchFamily="34" charset="0"/>
                <a:cs typeface="Arial" panose="020B0604020202020204" pitchFamily="34" charset="0"/>
              </a:rPr>
              <a:t>В условиях глобализации существует угроза исчезновению эвенского языка, сегодня мы видим, как осушается неиссякаемый родник словесного творчества эвенов. Чтобы предотвратить данное явление, всем нам нужно задуматься и начать говорить на родном языке, этому отлично может помочь настольная игра </a:t>
            </a:r>
            <a:r>
              <a:rPr lang="ru-RU" sz="1400" b="1" dirty="0">
                <a:solidFill>
                  <a:srgbClr val="FF0000"/>
                </a:solidFill>
                <a:latin typeface="Arial Narrow" panose="020B0606020202030204" pitchFamily="34" charset="0"/>
                <a:cs typeface="Arial" panose="020B0604020202020204" pitchFamily="34" charset="0"/>
              </a:rPr>
              <a:t>«ИНЭНЬИГИДЭ ТОР-МИН БУГУ»</a:t>
            </a:r>
            <a:r>
              <a:rPr lang="ru-RU" sz="1400" b="1" dirty="0">
                <a:solidFill>
                  <a:srgbClr val="7030A0"/>
                </a:solidFill>
                <a:latin typeface="Arial Narrow" panose="020B0606020202030204" pitchFamily="34" charset="0"/>
                <a:cs typeface="Arial" panose="020B0604020202020204" pitchFamily="34" charset="0"/>
              </a:rPr>
              <a:t>, что, в свою очередь, подтверждает гипотезу исследования. </a:t>
            </a:r>
          </a:p>
          <a:p>
            <a:pPr marL="0" lvl="0" indent="0" algn="ctr">
              <a:lnSpc>
                <a:spcPct val="170000"/>
              </a:lnSpc>
              <a:spcBef>
                <a:spcPts val="1000"/>
              </a:spcBef>
              <a:buNone/>
            </a:pPr>
            <a:r>
              <a:rPr lang="ru-RU" sz="1400" b="1" dirty="0">
                <a:solidFill>
                  <a:srgbClr val="7030A0"/>
                </a:solidFill>
                <a:latin typeface="Arial Narrow" panose="020B0606020202030204" pitchFamily="34" charset="0"/>
                <a:cs typeface="Arial" panose="020B0604020202020204" pitchFamily="34" charset="0"/>
              </a:rPr>
              <a:t>      Родной язык имеет огромное значение в сохранении и развитии коренного малочисленного народа - эвенов. Как я знаю, язык есть главный фактор существования народа, поэтому каждый из нас, представителей эвенов, должен понимать ответственность за сохранение своего этноса, стараться говорить на своем родном языке, ибо лишенный культуры и языка человек погибнет, как дерево, лишенное своих корней.</a:t>
            </a:r>
          </a:p>
          <a:p>
            <a:pPr marL="0" lvl="0" indent="0" algn="ctr">
              <a:lnSpc>
                <a:spcPct val="170000"/>
              </a:lnSpc>
              <a:spcBef>
                <a:spcPts val="1000"/>
              </a:spcBef>
              <a:buNone/>
            </a:pPr>
            <a:r>
              <a:rPr lang="ru-RU" sz="1400" b="1" dirty="0">
                <a:solidFill>
                  <a:srgbClr val="7030A0"/>
                </a:solidFill>
                <a:latin typeface="Arial Narrow" panose="020B0606020202030204" pitchFamily="34" charset="0"/>
                <a:cs typeface="Arial" panose="020B0604020202020204" pitchFamily="34" charset="0"/>
              </a:rPr>
              <a:t>      Данная игра помогает эффективно решать эту задачу начиная с детьми раннего возраста. В разговоре с ними вспоминаем знакомые эпизоды, занимательные ситуации, побуждаю высказываться. Поддерживаю у детей желание говорить, общаться друг с другом, побуждая словами выразить просьбу, обращенную к сверстникам. Помогаю детям договориться, употребляя слова, выражающие просьбу, обещание, желание уступать друг другу. В результате интенсивно развиваются смысловая сторона речи, функция сравнения и обобщения, грамматический строй, артикуляция</a:t>
            </a:r>
          </a:p>
          <a:p>
            <a:pPr marL="0" lvl="0" indent="0" algn="ctr">
              <a:lnSpc>
                <a:spcPct val="170000"/>
              </a:lnSpc>
              <a:spcBef>
                <a:spcPts val="1000"/>
              </a:spcBef>
              <a:buNone/>
            </a:pPr>
            <a:endParaRPr lang="ru-RU" sz="1400" b="1" dirty="0">
              <a:solidFill>
                <a:srgbClr val="7030A0"/>
              </a:solidFill>
              <a:latin typeface="Arial Narrow" panose="020B0606020202030204" pitchFamily="34" charset="0"/>
              <a:cs typeface="Arial" panose="020B0604020202020204" pitchFamily="34" charset="0"/>
            </a:endParaRPr>
          </a:p>
          <a:p>
            <a:pPr marL="0" lvl="0" indent="0" algn="just">
              <a:lnSpc>
                <a:spcPct val="170000"/>
              </a:lnSpc>
              <a:spcBef>
                <a:spcPts val="1000"/>
              </a:spcBef>
              <a:buNone/>
            </a:pPr>
            <a:endParaRPr lang="ru-RU" sz="14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397" y="6381328"/>
            <a:ext cx="9144793" cy="631546"/>
          </a:xfrm>
          <a:prstGeom prst="rect">
            <a:avLst/>
          </a:prstGeom>
        </p:spPr>
      </p:pic>
      <p:pic>
        <p:nvPicPr>
          <p:cNvPr id="5" name="Рисунок 4"/>
          <p:cNvPicPr>
            <a:picLocks noChangeAspect="1"/>
          </p:cNvPicPr>
          <p:nvPr/>
        </p:nvPicPr>
        <p:blipFill>
          <a:blip r:embed="rId3"/>
          <a:stretch>
            <a:fillRect/>
          </a:stretch>
        </p:blipFill>
        <p:spPr>
          <a:xfrm>
            <a:off x="0" y="-65314"/>
            <a:ext cx="9150889" cy="506012"/>
          </a:xfrm>
          <a:prstGeom prst="rect">
            <a:avLst/>
          </a:prstGeom>
        </p:spPr>
      </p:pic>
    </p:spTree>
    <p:extLst>
      <p:ext uri="{BB962C8B-B14F-4D97-AF65-F5344CB8AC3E}">
        <p14:creationId xmlns:p14="http://schemas.microsoft.com/office/powerpoint/2010/main" val="199836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20080"/>
          </a:xfrm>
        </p:spPr>
        <p:txBody>
          <a:bodyPr>
            <a:noAutofit/>
          </a:bodyPr>
          <a:lstStyle/>
          <a:p>
            <a:r>
              <a:rPr lang="ru-RU" sz="2800" b="1" dirty="0">
                <a:ln>
                  <a:solidFill>
                    <a:srgbClr val="FFFF00"/>
                  </a:solidFill>
                </a:ln>
                <a:solidFill>
                  <a:srgbClr val="FF00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Актуальность</a:t>
            </a:r>
            <a:r>
              <a:rPr lang="ru-RU" sz="2800" b="1" dirty="0">
                <a:solidFill>
                  <a:srgbClr val="FF0000"/>
                </a:solidFill>
                <a:latin typeface="Arial" panose="020B0604020202020204" pitchFamily="34" charset="0"/>
                <a:cs typeface="Arial" panose="020B0604020202020204" pitchFamily="34" charset="0"/>
              </a:rPr>
              <a:t>  </a:t>
            </a:r>
          </a:p>
        </p:txBody>
      </p:sp>
      <p:sp>
        <p:nvSpPr>
          <p:cNvPr id="3" name="Объект 2"/>
          <p:cNvSpPr>
            <a:spLocks noGrp="1"/>
          </p:cNvSpPr>
          <p:nvPr>
            <p:ph idx="1"/>
          </p:nvPr>
        </p:nvSpPr>
        <p:spPr>
          <a:xfrm>
            <a:off x="43163" y="836712"/>
            <a:ext cx="9088171" cy="5315576"/>
          </a:xfrm>
        </p:spPr>
        <p:txBody>
          <a:bodyPr>
            <a:noAutofit/>
          </a:bodyPr>
          <a:lstStyle/>
          <a:p>
            <a:pPr marL="0" indent="0" algn="ctr">
              <a:buNone/>
            </a:pPr>
            <a:r>
              <a:rPr lang="ru-RU" sz="1800" b="1" dirty="0">
                <a:solidFill>
                  <a:srgbClr val="7030A0"/>
                </a:solidFill>
                <a:latin typeface="Arial" panose="020B0604020202020204" pitchFamily="34" charset="0"/>
                <a:cs typeface="Arial" panose="020B0604020202020204" pitchFamily="34" charset="0"/>
              </a:rPr>
              <a:t>В эпоху растущей глобализации сохранение уникальной культуры и родного языка среди коренных малочисленных народов Севера является одной из актуальных проблем современности. Ребёнок и мир детства сегодня стали центральным предметом исследований самого широкого профиля. Как показывает статистика, у народов Севера с каждым годом число знающих свою культуру и разговаривающих на своём родном языке становится все меньше. Так, эвены, в большинстве владеющие в совершенстве родным языком, это люди преклонного возраста. Молодое же поколение не знает или плохо знает свой родной язык. Одной из причин сокращения носителей своего родного языка явилось то, что национальный язык не применяется в обиходе, то есть в повседневной жизни. Перед нами встает проблема: обучение эвенскому языку детей дошкольного возраста в условиях двуязычия. Какие методы и формы обучения эвенскому языку применить для овладения родным языком.</a:t>
            </a:r>
          </a:p>
        </p:txBody>
      </p:sp>
      <p:pic>
        <p:nvPicPr>
          <p:cNvPr id="4" name="Рисунок 3"/>
          <p:cNvPicPr>
            <a:picLocks noChangeAspect="1"/>
          </p:cNvPicPr>
          <p:nvPr/>
        </p:nvPicPr>
        <p:blipFill>
          <a:blip r:embed="rId2"/>
          <a:stretch>
            <a:fillRect/>
          </a:stretch>
        </p:blipFill>
        <p:spPr>
          <a:xfrm>
            <a:off x="17485" y="21632"/>
            <a:ext cx="9150889" cy="506012"/>
          </a:xfrm>
          <a:prstGeom prst="rect">
            <a:avLst/>
          </a:prstGeom>
        </p:spPr>
      </p:pic>
      <p:pic>
        <p:nvPicPr>
          <p:cNvPr id="6" name="Рисунок 5"/>
          <p:cNvPicPr>
            <a:picLocks noChangeAspect="1"/>
          </p:cNvPicPr>
          <p:nvPr/>
        </p:nvPicPr>
        <p:blipFill>
          <a:blip r:embed="rId3"/>
          <a:stretch>
            <a:fillRect/>
          </a:stretch>
        </p:blipFill>
        <p:spPr>
          <a:xfrm>
            <a:off x="43164" y="5589240"/>
            <a:ext cx="9150889" cy="1414395"/>
          </a:xfrm>
          <a:prstGeom prst="rect">
            <a:avLst/>
          </a:prstGeom>
        </p:spPr>
      </p:pic>
    </p:spTree>
    <p:extLst>
      <p:ext uri="{BB962C8B-B14F-4D97-AF65-F5344CB8AC3E}">
        <p14:creationId xmlns:p14="http://schemas.microsoft.com/office/powerpoint/2010/main" val="296570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94522"/>
          </a:xfrm>
        </p:spPr>
        <p:txBody>
          <a:bodyPr>
            <a:normAutofit fontScale="90000"/>
          </a:bodyPr>
          <a:lstStyle/>
          <a:p>
            <a:r>
              <a:rPr lang="ru-RU" b="1" dirty="0">
                <a:ln w="12700">
                  <a:solidFill>
                    <a:srgbClr val="FFFF00"/>
                  </a:solidFill>
                  <a:prstDash val="solid"/>
                </a:ln>
                <a:solidFill>
                  <a:srgbClr val="FF0000"/>
                </a:solidFill>
                <a:latin typeface="Arial" panose="020B0604020202020204" pitchFamily="34" charset="0"/>
                <a:cs typeface="Arial" panose="020B0604020202020204" pitchFamily="34" charset="0"/>
              </a:rPr>
              <a:t>ЦЕЛЬ ПРОЕКТА:</a:t>
            </a:r>
            <a:br>
              <a:rPr lang="ru-RU"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r>
              <a:rPr lang="ru-RU" b="1" dirty="0">
                <a:solidFill>
                  <a:srgbClr val="7030A0"/>
                </a:solidFill>
                <a:latin typeface="Arial" panose="020B0604020202020204" pitchFamily="34" charset="0"/>
                <a:cs typeface="Arial" panose="020B0604020202020204" pitchFamily="34" charset="0"/>
              </a:rPr>
              <a:t>Создание языковой среды для</a:t>
            </a:r>
            <a:br>
              <a:rPr lang="ru-RU" b="1" dirty="0">
                <a:solidFill>
                  <a:srgbClr val="7030A0"/>
                </a:solidFill>
                <a:latin typeface="Arial" panose="020B0604020202020204" pitchFamily="34" charset="0"/>
                <a:cs typeface="Arial" panose="020B0604020202020204" pitchFamily="34" charset="0"/>
              </a:rPr>
            </a:br>
            <a:r>
              <a:rPr lang="ru-RU" b="1" dirty="0">
                <a:solidFill>
                  <a:srgbClr val="7030A0"/>
                </a:solidFill>
                <a:latin typeface="Arial" panose="020B0604020202020204" pitchFamily="34" charset="0"/>
                <a:cs typeface="Arial" panose="020B0604020202020204" pitchFamily="34" charset="0"/>
              </a:rPr>
              <a:t>обучения эвенскому языку</a:t>
            </a:r>
            <a:br>
              <a:rPr lang="ru-RU" b="1" dirty="0">
                <a:solidFill>
                  <a:srgbClr val="7030A0"/>
                </a:solidFill>
                <a:latin typeface="Arial" panose="020B0604020202020204" pitchFamily="34" charset="0"/>
                <a:cs typeface="Arial" panose="020B0604020202020204" pitchFamily="34" charset="0"/>
              </a:rPr>
            </a:br>
            <a:r>
              <a:rPr lang="ru-RU" b="1" dirty="0">
                <a:solidFill>
                  <a:srgbClr val="7030A0"/>
                </a:solidFill>
                <a:latin typeface="Arial" panose="020B0604020202020204" pitchFamily="34" charset="0"/>
                <a:cs typeface="Arial" panose="020B0604020202020204" pitchFamily="34" charset="0"/>
              </a:rPr>
              <a:t>детей дошкольного возраста</a:t>
            </a:r>
            <a:br>
              <a:rPr lang="ru-RU" b="1" dirty="0">
                <a:solidFill>
                  <a:srgbClr val="7030A0"/>
                </a:solidFill>
                <a:latin typeface="Arial" panose="020B0604020202020204" pitchFamily="34" charset="0"/>
                <a:cs typeface="Arial" panose="020B0604020202020204" pitchFamily="34" charset="0"/>
              </a:rPr>
            </a:br>
            <a:r>
              <a:rPr lang="ru-RU" b="1" dirty="0">
                <a:solidFill>
                  <a:srgbClr val="7030A0"/>
                </a:solidFill>
                <a:latin typeface="Arial" panose="020B0604020202020204" pitchFamily="34" charset="0"/>
                <a:cs typeface="Arial" panose="020B0604020202020204" pitchFamily="34" charset="0"/>
              </a:rPr>
              <a:t>посредством настольной игры </a:t>
            </a:r>
            <a:r>
              <a:rPr lang="ru-RU" b="1" dirty="0">
                <a:solidFill>
                  <a:srgbClr val="FF0000"/>
                </a:solidFill>
                <a:latin typeface="Arial" panose="020B0604020202020204" pitchFamily="34" charset="0"/>
                <a:cs typeface="Arial" panose="020B0604020202020204" pitchFamily="34" charset="0"/>
              </a:rPr>
              <a:t>« ИНЭНЬИГИДЭ ТОР-МИН БУГУ»</a:t>
            </a:r>
          </a:p>
        </p:txBody>
      </p:sp>
      <p:pic>
        <p:nvPicPr>
          <p:cNvPr id="4" name="Рисунок 3"/>
          <p:cNvPicPr>
            <a:picLocks noChangeAspect="1"/>
          </p:cNvPicPr>
          <p:nvPr/>
        </p:nvPicPr>
        <p:blipFill>
          <a:blip r:embed="rId2"/>
          <a:stretch>
            <a:fillRect/>
          </a:stretch>
        </p:blipFill>
        <p:spPr>
          <a:xfrm>
            <a:off x="-6889" y="-6531"/>
            <a:ext cx="9150889" cy="506012"/>
          </a:xfrm>
          <a:prstGeom prst="rect">
            <a:avLst/>
          </a:prstGeom>
        </p:spPr>
      </p:pic>
      <p:pic>
        <p:nvPicPr>
          <p:cNvPr id="5" name="Рисунок 4"/>
          <p:cNvPicPr>
            <a:picLocks noChangeAspect="1"/>
          </p:cNvPicPr>
          <p:nvPr/>
        </p:nvPicPr>
        <p:blipFill>
          <a:blip r:embed="rId3"/>
          <a:stretch>
            <a:fillRect/>
          </a:stretch>
        </p:blipFill>
        <p:spPr>
          <a:xfrm>
            <a:off x="1825" y="5589240"/>
            <a:ext cx="9150889" cy="1414395"/>
          </a:xfrm>
          <a:prstGeom prst="rect">
            <a:avLst/>
          </a:prstGeom>
        </p:spPr>
      </p:pic>
      <p:pic>
        <p:nvPicPr>
          <p:cNvPr id="6" name="Рисунок 5"/>
          <p:cNvPicPr>
            <a:picLocks noChangeAspect="1"/>
          </p:cNvPicPr>
          <p:nvPr/>
        </p:nvPicPr>
        <p:blipFill>
          <a:blip r:embed="rId3"/>
          <a:stretch>
            <a:fillRect/>
          </a:stretch>
        </p:blipFill>
        <p:spPr>
          <a:xfrm>
            <a:off x="0" y="5589240"/>
            <a:ext cx="9150889" cy="1414395"/>
          </a:xfrm>
          <a:prstGeom prst="rect">
            <a:avLst/>
          </a:prstGeom>
        </p:spPr>
      </p:pic>
    </p:spTree>
    <p:extLst>
      <p:ext uri="{BB962C8B-B14F-4D97-AF65-F5344CB8AC3E}">
        <p14:creationId xmlns:p14="http://schemas.microsoft.com/office/powerpoint/2010/main" val="163788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576064"/>
          </a:xfrm>
        </p:spPr>
        <p:txBody>
          <a:bodyPr>
            <a:normAutofit fontScale="90000"/>
          </a:bodyPr>
          <a:lstStyle/>
          <a:p>
            <a:r>
              <a:rPr lang="ru-RU" b="1" dirty="0">
                <a:ln>
                  <a:solidFill>
                    <a:srgbClr val="FFFF00"/>
                  </a:solidFill>
                </a:ln>
                <a:solidFill>
                  <a:srgbClr val="FF0000"/>
                </a:solidFill>
                <a:latin typeface="Arial" panose="020B0604020202020204" pitchFamily="34" charset="0"/>
                <a:cs typeface="Arial" panose="020B0604020202020204" pitchFamily="34" charset="0"/>
              </a:rPr>
              <a:t>ЗАДАЧИ ПРОЕКТА:</a:t>
            </a:r>
            <a:br>
              <a:rPr lang="ru-RU" b="1" dirty="0">
                <a:ln>
                  <a:solidFill>
                    <a:srgbClr val="FFFF00"/>
                  </a:solidFill>
                </a:ln>
                <a:solidFill>
                  <a:srgbClr val="FF0000"/>
                </a:solidFill>
                <a:latin typeface="Arial" panose="020B0604020202020204" pitchFamily="34" charset="0"/>
                <a:cs typeface="Arial" panose="020B0604020202020204" pitchFamily="34" charset="0"/>
              </a:rPr>
            </a:br>
            <a:endParaRPr lang="ru-RU" b="1" dirty="0">
              <a:ln>
                <a:solidFill>
                  <a:srgbClr val="FFFF00"/>
                </a:solidFill>
              </a:ln>
              <a:solidFill>
                <a:srgbClr val="FF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908720"/>
            <a:ext cx="8229600" cy="5112569"/>
          </a:xfrm>
        </p:spPr>
        <p:txBody>
          <a:bodyPr>
            <a:normAutofit fontScale="77500" lnSpcReduction="20000"/>
          </a:bodyPr>
          <a:lstStyle/>
          <a:p>
            <a:pPr marL="0" indent="0">
              <a:buNone/>
            </a:pPr>
            <a:endParaRPr lang="ru-RU" dirty="0"/>
          </a:p>
          <a:p>
            <a:pPr>
              <a:buFont typeface="Wingdings" panose="05000000000000000000" pitchFamily="2" charset="2"/>
              <a:buChar char="Ø"/>
            </a:pPr>
            <a:r>
              <a:rPr lang="ru-RU" sz="3000" b="1" dirty="0">
                <a:solidFill>
                  <a:srgbClr val="7030A0"/>
                </a:solidFill>
                <a:latin typeface="Arial" panose="020B0604020202020204" pitchFamily="34" charset="0"/>
                <a:cs typeface="Arial" panose="020B0604020202020204" pitchFamily="34" charset="0"/>
              </a:rPr>
              <a:t>Разработать методику игры для обучения</a:t>
            </a:r>
          </a:p>
          <a:p>
            <a:pPr marL="0" indent="0">
              <a:buNone/>
            </a:pPr>
            <a:r>
              <a:rPr lang="ru-RU" sz="3000" b="1" dirty="0">
                <a:solidFill>
                  <a:srgbClr val="7030A0"/>
                </a:solidFill>
                <a:latin typeface="Arial" panose="020B0604020202020204" pitchFamily="34" charset="0"/>
                <a:cs typeface="Arial" panose="020B0604020202020204" pitchFamily="34" charset="0"/>
              </a:rPr>
              <a:t>эвенскому языку детей дошкольного возраста,</a:t>
            </a:r>
          </a:p>
          <a:p>
            <a:pPr marL="0" indent="0">
              <a:buNone/>
            </a:pPr>
            <a:r>
              <a:rPr lang="ru-RU" sz="3000" b="1" dirty="0">
                <a:solidFill>
                  <a:srgbClr val="7030A0"/>
                </a:solidFill>
                <a:latin typeface="Arial" panose="020B0604020202020204" pitchFamily="34" charset="0"/>
                <a:cs typeface="Arial" panose="020B0604020202020204" pitchFamily="34" charset="0"/>
              </a:rPr>
              <a:t>посредством настольной игры;</a:t>
            </a:r>
          </a:p>
          <a:p>
            <a:pPr>
              <a:buFont typeface="Wingdings" panose="05000000000000000000" pitchFamily="2" charset="2"/>
              <a:buChar char="Ø"/>
            </a:pPr>
            <a:r>
              <a:rPr lang="ru-RU" sz="3000" b="1" dirty="0">
                <a:solidFill>
                  <a:srgbClr val="7030A0"/>
                </a:solidFill>
                <a:latin typeface="Arial" panose="020B0604020202020204" pitchFamily="34" charset="0"/>
                <a:cs typeface="Arial" panose="020B0604020202020204" pitchFamily="34" charset="0"/>
              </a:rPr>
              <a:t>Создать настольную игру по изучению эвенского языка; </a:t>
            </a:r>
          </a:p>
          <a:p>
            <a:pPr>
              <a:buFont typeface="Wingdings" panose="05000000000000000000" pitchFamily="2" charset="2"/>
              <a:buChar char="Ø"/>
            </a:pPr>
            <a:r>
              <a:rPr lang="ru-RU" sz="3000" b="1" dirty="0">
                <a:solidFill>
                  <a:srgbClr val="7030A0"/>
                </a:solidFill>
                <a:latin typeface="Arial" panose="020B0604020202020204" pitchFamily="34" charset="0"/>
                <a:cs typeface="Arial" panose="020B0604020202020204" pitchFamily="34" charset="0"/>
              </a:rPr>
              <a:t>Учесть возрастные особенности детей</a:t>
            </a:r>
          </a:p>
          <a:p>
            <a:pPr marL="0" indent="0">
              <a:buNone/>
            </a:pPr>
            <a:r>
              <a:rPr lang="ru-RU" sz="3000" b="1" dirty="0">
                <a:solidFill>
                  <a:srgbClr val="7030A0"/>
                </a:solidFill>
                <a:latin typeface="Arial" panose="020B0604020202020204" pitchFamily="34" charset="0"/>
                <a:cs typeface="Arial" panose="020B0604020202020204" pitchFamily="34" charset="0"/>
              </a:rPr>
              <a:t>дошкольного возраста</a:t>
            </a:r>
          </a:p>
          <a:p>
            <a:pPr>
              <a:buFont typeface="Wingdings" panose="05000000000000000000" pitchFamily="2" charset="2"/>
              <a:buChar char="Ø"/>
            </a:pPr>
            <a:r>
              <a:rPr lang="ru-RU" sz="3000" b="1" dirty="0">
                <a:solidFill>
                  <a:srgbClr val="7030A0"/>
                </a:solidFill>
                <a:latin typeface="Arial" panose="020B0604020202020204" pitchFamily="34" charset="0"/>
                <a:cs typeface="Arial" panose="020B0604020202020204" pitchFamily="34" charset="0"/>
              </a:rPr>
              <a:t>Привлечь родителей в обучении эвенского</a:t>
            </a:r>
          </a:p>
          <a:p>
            <a:pPr marL="0" indent="0">
              <a:buNone/>
            </a:pPr>
            <a:r>
              <a:rPr lang="ru-RU" sz="3000" b="1" dirty="0">
                <a:solidFill>
                  <a:srgbClr val="7030A0"/>
                </a:solidFill>
                <a:latin typeface="Arial" panose="020B0604020202020204" pitchFamily="34" charset="0"/>
                <a:cs typeface="Arial" panose="020B0604020202020204" pitchFamily="34" charset="0"/>
              </a:rPr>
              <a:t>языка детей дошкольного возраста по</a:t>
            </a:r>
          </a:p>
          <a:p>
            <a:pPr marL="0" indent="0">
              <a:buNone/>
            </a:pPr>
            <a:r>
              <a:rPr lang="ru-RU" sz="3000" b="1" dirty="0">
                <a:solidFill>
                  <a:srgbClr val="7030A0"/>
                </a:solidFill>
                <a:latin typeface="Arial" panose="020B0604020202020204" pitchFamily="34" charset="0"/>
                <a:cs typeface="Arial" panose="020B0604020202020204" pitchFamily="34" charset="0"/>
              </a:rPr>
              <a:t>посредствам настольной игры. </a:t>
            </a:r>
          </a:p>
          <a:p>
            <a:pPr>
              <a:buFont typeface="Wingdings" panose="05000000000000000000" pitchFamily="2" charset="2"/>
              <a:buChar char="Ø"/>
            </a:pPr>
            <a:r>
              <a:rPr lang="ru-RU" sz="3000" b="1" dirty="0">
                <a:solidFill>
                  <a:srgbClr val="7030A0"/>
                </a:solidFill>
                <a:latin typeface="Arial" panose="020B0604020202020204" pitchFamily="34" charset="0"/>
                <a:cs typeface="Arial" panose="020B0604020202020204" pitchFamily="34" charset="0"/>
              </a:rPr>
              <a:t>Работать с литературой: словари, учебные пособия, учебники эвенкийского языка, </a:t>
            </a:r>
            <a:r>
              <a:rPr lang="ru-RU" sz="3000" b="1" dirty="0" err="1">
                <a:solidFill>
                  <a:srgbClr val="7030A0"/>
                </a:solidFill>
                <a:latin typeface="Arial" panose="020B0604020202020204" pitchFamily="34" charset="0"/>
                <a:cs typeface="Arial" panose="020B0604020202020204" pitchFamily="34" charset="0"/>
              </a:rPr>
              <a:t>интернет-ресурсы</a:t>
            </a:r>
            <a:r>
              <a:rPr lang="ru-RU" sz="3000" b="1" dirty="0">
                <a:solidFill>
                  <a:srgbClr val="7030A0"/>
                </a:solidFill>
                <a:latin typeface="Arial" panose="020B0604020202020204" pitchFamily="34" charset="0"/>
                <a:cs typeface="Arial" panose="020B0604020202020204" pitchFamily="34" charset="0"/>
              </a:rPr>
              <a:t>;</a:t>
            </a:r>
          </a:p>
          <a:p>
            <a:pPr marL="0" indent="0">
              <a:buNone/>
            </a:pPr>
            <a:endParaRPr lang="ru-RU" sz="3000" b="1" dirty="0">
              <a:solidFill>
                <a:srgbClr val="7030A0"/>
              </a:solidFill>
              <a:latin typeface="Arial" panose="020B0604020202020204" pitchFamily="34" charset="0"/>
              <a:cs typeface="Arial" panose="020B0604020202020204" pitchFamily="34" charset="0"/>
            </a:endParaRPr>
          </a:p>
          <a:p>
            <a:pPr marL="0" indent="0">
              <a:buNone/>
            </a:pPr>
            <a:endParaRPr lang="ru-RU" sz="3000" b="1" dirty="0">
              <a:solidFill>
                <a:srgbClr val="7030A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0" y="21632"/>
            <a:ext cx="9150889" cy="506012"/>
          </a:xfrm>
          <a:prstGeom prst="rect">
            <a:avLst/>
          </a:prstGeom>
        </p:spPr>
      </p:pic>
      <p:pic>
        <p:nvPicPr>
          <p:cNvPr id="6" name="Рисунок 5"/>
          <p:cNvPicPr>
            <a:picLocks noChangeAspect="1"/>
          </p:cNvPicPr>
          <p:nvPr/>
        </p:nvPicPr>
        <p:blipFill>
          <a:blip r:embed="rId3"/>
          <a:stretch>
            <a:fillRect/>
          </a:stretch>
        </p:blipFill>
        <p:spPr>
          <a:xfrm>
            <a:off x="-6889" y="5601527"/>
            <a:ext cx="9150889" cy="1414395"/>
          </a:xfrm>
          <a:prstGeom prst="rect">
            <a:avLst/>
          </a:prstGeom>
        </p:spPr>
      </p:pic>
    </p:spTree>
    <p:extLst>
      <p:ext uri="{BB962C8B-B14F-4D97-AF65-F5344CB8AC3E}">
        <p14:creationId xmlns:p14="http://schemas.microsoft.com/office/powerpoint/2010/main" val="151141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06012"/>
            <a:ext cx="8229600" cy="5947324"/>
          </a:xfrm>
        </p:spPr>
        <p:txBody>
          <a:bodyPr>
            <a:normAutofit/>
          </a:bodyPr>
          <a:lstStyle/>
          <a:p>
            <a:pPr marL="0" indent="0">
              <a:buNone/>
            </a:pPr>
            <a:r>
              <a:rPr lang="ru-RU" sz="2400" b="1" dirty="0">
                <a:solidFill>
                  <a:srgbClr val="FF0000"/>
                </a:solidFill>
                <a:latin typeface="Arial" panose="020B0604020202020204" pitchFamily="34" charset="0"/>
                <a:cs typeface="Arial" panose="020B0604020202020204" pitchFamily="34" charset="0"/>
              </a:rPr>
              <a:t>Объект исследования:</a:t>
            </a:r>
            <a:r>
              <a:rPr lang="ru-RU" sz="2400" dirty="0">
                <a:latin typeface="Arial" panose="020B0604020202020204" pitchFamily="34" charset="0"/>
                <a:cs typeface="Arial" panose="020B0604020202020204" pitchFamily="34" charset="0"/>
              </a:rPr>
              <a:t> </a:t>
            </a:r>
            <a:r>
              <a:rPr lang="ru-RU" sz="2400" b="1" i="1" dirty="0">
                <a:solidFill>
                  <a:srgbClr val="7030A0"/>
                </a:solidFill>
                <a:latin typeface="Arial" panose="020B0604020202020204" pitchFamily="34" charset="0"/>
                <a:cs typeface="Arial" panose="020B0604020202020204" pitchFamily="34" charset="0"/>
              </a:rPr>
              <a:t>роль игры в изучении эвенского  языка.</a:t>
            </a:r>
          </a:p>
          <a:p>
            <a:pPr marL="0" indent="0">
              <a:buNone/>
            </a:pPr>
            <a:r>
              <a:rPr lang="ru-RU" sz="2400" b="1" dirty="0">
                <a:solidFill>
                  <a:srgbClr val="FF0000"/>
                </a:solidFill>
                <a:latin typeface="Arial" panose="020B0604020202020204" pitchFamily="34" charset="0"/>
                <a:cs typeface="Arial" panose="020B0604020202020204" pitchFamily="34" charset="0"/>
              </a:rPr>
              <a:t>Предмет исследования:</a:t>
            </a:r>
            <a:r>
              <a:rPr lang="ru-RU" sz="2400" dirty="0">
                <a:latin typeface="Arial" panose="020B0604020202020204" pitchFamily="34" charset="0"/>
                <a:cs typeface="Arial" panose="020B0604020202020204" pitchFamily="34" charset="0"/>
              </a:rPr>
              <a:t> </a:t>
            </a:r>
            <a:r>
              <a:rPr lang="ru-RU" sz="2400" b="1" i="1" dirty="0">
                <a:solidFill>
                  <a:srgbClr val="7030A0"/>
                </a:solidFill>
                <a:latin typeface="Arial" panose="020B0604020202020204" pitchFamily="34" charset="0"/>
                <a:cs typeface="Arial" panose="020B0604020202020204" pitchFamily="34" charset="0"/>
              </a:rPr>
              <a:t>игровой метод в изучении эвенского языка.</a:t>
            </a:r>
          </a:p>
          <a:p>
            <a:pPr marL="0" indent="0">
              <a:buNone/>
            </a:pPr>
            <a:r>
              <a:rPr lang="ru-RU" sz="2400" b="1" dirty="0">
                <a:solidFill>
                  <a:srgbClr val="FF0000"/>
                </a:solidFill>
                <a:latin typeface="Arial" panose="020B0604020202020204" pitchFamily="34" charset="0"/>
                <a:cs typeface="Arial" panose="020B0604020202020204" pitchFamily="34" charset="0"/>
              </a:rPr>
              <a:t>Гипотеза: </a:t>
            </a:r>
            <a:r>
              <a:rPr lang="ru-RU" sz="2400" b="1" i="1" dirty="0">
                <a:solidFill>
                  <a:srgbClr val="7030A0"/>
                </a:solidFill>
                <a:latin typeface="Arial" panose="020B0604020202020204" pitchFamily="34" charset="0"/>
                <a:cs typeface="Arial" panose="020B0604020202020204" pitchFamily="34" charset="0"/>
              </a:rPr>
              <a:t>настольные игры могут помочь в сохранении и развития языка.</a:t>
            </a:r>
          </a:p>
          <a:p>
            <a:pPr marL="0" indent="0">
              <a:buNone/>
            </a:pPr>
            <a:r>
              <a:rPr lang="ru-RU" sz="2400" b="1" dirty="0">
                <a:solidFill>
                  <a:srgbClr val="FF0000"/>
                </a:solidFill>
                <a:latin typeface="Arial" panose="020B0604020202020204" pitchFamily="34" charset="0"/>
                <a:cs typeface="Arial" panose="020B0604020202020204" pitchFamily="34" charset="0"/>
              </a:rPr>
              <a:t>Практическая значимость: </a:t>
            </a:r>
            <a:r>
              <a:rPr lang="ru-RU" sz="2400" b="1" i="1" dirty="0">
                <a:solidFill>
                  <a:srgbClr val="7030A0"/>
                </a:solidFill>
                <a:latin typeface="Arial" panose="020B0604020202020204" pitchFamily="34" charset="0"/>
                <a:cs typeface="Arial" panose="020B0604020202020204" pitchFamily="34" charset="0"/>
              </a:rPr>
              <a:t>результаты работы могут быть использованы на занятиях эвенского языка и национальной культуры в качестве вспомогательного наглядного материала.</a:t>
            </a:r>
          </a:p>
          <a:p>
            <a:pPr marL="0" indent="0">
              <a:buNone/>
            </a:pPr>
            <a:endParaRPr lang="ru-RU" sz="2400" b="1" i="1" dirty="0">
              <a:solidFill>
                <a:srgbClr val="7030A0"/>
              </a:solidFill>
              <a:latin typeface="Arial" panose="020B0604020202020204" pitchFamily="34" charset="0"/>
              <a:cs typeface="Arial" panose="020B0604020202020204" pitchFamily="34" charset="0"/>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397" y="5604576"/>
            <a:ext cx="9144793" cy="1408298"/>
          </a:xfrm>
          <a:prstGeom prst="rect">
            <a:avLst/>
          </a:prstGeom>
        </p:spPr>
      </p:pic>
      <p:pic>
        <p:nvPicPr>
          <p:cNvPr id="5" name="Рисунок 4"/>
          <p:cNvPicPr>
            <a:picLocks noChangeAspect="1"/>
          </p:cNvPicPr>
          <p:nvPr/>
        </p:nvPicPr>
        <p:blipFill>
          <a:blip r:embed="rId3"/>
          <a:stretch>
            <a:fillRect/>
          </a:stretch>
        </p:blipFill>
        <p:spPr>
          <a:xfrm>
            <a:off x="-6889" y="0"/>
            <a:ext cx="9150889" cy="506012"/>
          </a:xfrm>
          <a:prstGeom prst="rect">
            <a:avLst/>
          </a:prstGeom>
        </p:spPr>
      </p:pic>
    </p:spTree>
    <p:extLst>
      <p:ext uri="{BB962C8B-B14F-4D97-AF65-F5344CB8AC3E}">
        <p14:creationId xmlns:p14="http://schemas.microsoft.com/office/powerpoint/2010/main" val="133197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503548" y="620688"/>
            <a:ext cx="8136904" cy="4983888"/>
          </a:xfrm>
        </p:spPr>
        <p:txBody>
          <a:bodyPr>
            <a:normAutofit/>
          </a:bodyPr>
          <a:lstStyle/>
          <a:p>
            <a:r>
              <a:rPr lang="ru-RU" dirty="0"/>
              <a:t> </a:t>
            </a:r>
            <a:r>
              <a:rPr lang="ru-RU" b="1" dirty="0">
                <a:solidFill>
                  <a:srgbClr val="7030A0"/>
                </a:solidFill>
                <a:latin typeface="Arial" panose="020B0604020202020204" pitchFamily="34" charset="0"/>
                <a:cs typeface="Arial" panose="020B0604020202020204" pitchFamily="34" charset="0"/>
              </a:rPr>
              <a:t>Настольная игра лото для детей одна из наиболее известных и популярных, в нее охотно играют не только малыши, но и взрослые. Это не только развивающее занятие, но и веселое времяпровождение. Играя в лото, дети развивают память и концентрацию внимания, расширяют знания о мире, пополняют индивидуальный словарь, учатся общаться.</a:t>
            </a:r>
          </a:p>
        </p:txBody>
      </p:sp>
      <p:pic>
        <p:nvPicPr>
          <p:cNvPr id="4" name="Рисунок 3"/>
          <p:cNvPicPr>
            <a:picLocks noChangeAspect="1"/>
          </p:cNvPicPr>
          <p:nvPr/>
        </p:nvPicPr>
        <p:blipFill>
          <a:blip r:embed="rId2"/>
          <a:stretch>
            <a:fillRect/>
          </a:stretch>
        </p:blipFill>
        <p:spPr>
          <a:xfrm>
            <a:off x="0" y="5604576"/>
            <a:ext cx="9144793" cy="1408298"/>
          </a:xfrm>
          <a:prstGeom prst="rect">
            <a:avLst/>
          </a:prstGeom>
        </p:spPr>
      </p:pic>
      <p:pic>
        <p:nvPicPr>
          <p:cNvPr id="6" name="Рисунок 5"/>
          <p:cNvPicPr>
            <a:picLocks noChangeAspect="1"/>
          </p:cNvPicPr>
          <p:nvPr/>
        </p:nvPicPr>
        <p:blipFill>
          <a:blip r:embed="rId3"/>
          <a:stretch>
            <a:fillRect/>
          </a:stretch>
        </p:blipFill>
        <p:spPr>
          <a:xfrm>
            <a:off x="0" y="0"/>
            <a:ext cx="9150889" cy="506012"/>
          </a:xfrm>
          <a:prstGeom prst="rect">
            <a:avLst/>
          </a:prstGeom>
        </p:spPr>
      </p:pic>
    </p:spTree>
    <p:extLst>
      <p:ext uri="{BB962C8B-B14F-4D97-AF65-F5344CB8AC3E}">
        <p14:creationId xmlns:p14="http://schemas.microsoft.com/office/powerpoint/2010/main" val="224319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062" y="332655"/>
            <a:ext cx="8229600" cy="979433"/>
          </a:xfrm>
        </p:spPr>
        <p:txBody>
          <a:bodyPr>
            <a:normAutofit/>
          </a:bodyPr>
          <a:lstStyle/>
          <a:p>
            <a:r>
              <a:rPr lang="ru-RU" b="1" dirty="0">
                <a:solidFill>
                  <a:srgbClr val="FF0000"/>
                </a:solidFill>
                <a:latin typeface="Arial" panose="020B0604020202020204" pitchFamily="34" charset="0"/>
                <a:cs typeface="Arial" panose="020B0604020202020204" pitchFamily="34" charset="0"/>
              </a:rPr>
              <a:t>Правила игры</a:t>
            </a:r>
          </a:p>
        </p:txBody>
      </p:sp>
      <p:sp>
        <p:nvSpPr>
          <p:cNvPr id="3" name="Объект 2"/>
          <p:cNvSpPr>
            <a:spLocks noGrp="1"/>
          </p:cNvSpPr>
          <p:nvPr>
            <p:ph idx="1"/>
          </p:nvPr>
        </p:nvSpPr>
        <p:spPr>
          <a:xfrm>
            <a:off x="473062" y="1196753"/>
            <a:ext cx="8213738" cy="4824535"/>
          </a:xfrm>
        </p:spPr>
        <p:txBody>
          <a:bodyPr>
            <a:normAutofit fontScale="85000" lnSpcReduction="20000"/>
          </a:bodyPr>
          <a:lstStyle/>
          <a:p>
            <a:pPr algn="ctr"/>
            <a:r>
              <a:rPr lang="ru-RU" b="1" dirty="0">
                <a:solidFill>
                  <a:srgbClr val="7030A0"/>
                </a:solidFill>
                <a:latin typeface="Arial" panose="020B0604020202020204" pitchFamily="34" charset="0"/>
                <a:cs typeface="Arial" panose="020B0604020202020204" pitchFamily="34" charset="0"/>
              </a:rPr>
              <a:t>В лото играют минимум 2 ребенка. Каждый игрок 1-3 карты с общими изображениями, соответствующими теме. Маленькие карточки нужно повернуть лицевой стороной вниз.</a:t>
            </a:r>
          </a:p>
          <a:p>
            <a:pPr algn="ctr"/>
            <a:r>
              <a:rPr lang="ru-RU" b="1" dirty="0">
                <a:solidFill>
                  <a:srgbClr val="7030A0"/>
                </a:solidFill>
                <a:latin typeface="Arial" panose="020B0604020202020204" pitchFamily="34" charset="0"/>
                <a:cs typeface="Arial" panose="020B0604020202020204" pitchFamily="34" charset="0"/>
              </a:rPr>
              <a:t>Ведущий поочередно показывает по одной карточке. Изображение на ней должно совпасть с объектом, нарисованным на одной из карт. Игрок, у какого находится эта карта, и забирает маленькую карточку, прикладывает ее к свободной ячейке. Тот, кто первым заполнит все ячейки изображениями, будет назван победителем.</a:t>
            </a:r>
          </a:p>
        </p:txBody>
      </p:sp>
      <p:pic>
        <p:nvPicPr>
          <p:cNvPr id="4" name="Рисунок 3"/>
          <p:cNvPicPr>
            <a:picLocks noChangeAspect="1"/>
          </p:cNvPicPr>
          <p:nvPr/>
        </p:nvPicPr>
        <p:blipFill>
          <a:blip r:embed="rId2"/>
          <a:stretch>
            <a:fillRect/>
          </a:stretch>
        </p:blipFill>
        <p:spPr>
          <a:xfrm>
            <a:off x="0" y="5589240"/>
            <a:ext cx="9144793" cy="1408298"/>
          </a:xfrm>
          <a:prstGeom prst="rect">
            <a:avLst/>
          </a:prstGeom>
        </p:spPr>
      </p:pic>
      <p:pic>
        <p:nvPicPr>
          <p:cNvPr id="5" name="Рисунок 4"/>
          <p:cNvPicPr>
            <a:picLocks noChangeAspect="1"/>
          </p:cNvPicPr>
          <p:nvPr/>
        </p:nvPicPr>
        <p:blipFill>
          <a:blip r:embed="rId3"/>
          <a:stretch>
            <a:fillRect/>
          </a:stretch>
        </p:blipFill>
        <p:spPr>
          <a:xfrm>
            <a:off x="12417" y="0"/>
            <a:ext cx="9150889" cy="506012"/>
          </a:xfrm>
          <a:prstGeom prst="rect">
            <a:avLst/>
          </a:prstGeom>
        </p:spPr>
      </p:pic>
    </p:spTree>
    <p:extLst>
      <p:ext uri="{BB962C8B-B14F-4D97-AF65-F5344CB8AC3E}">
        <p14:creationId xmlns:p14="http://schemas.microsoft.com/office/powerpoint/2010/main" val="139335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6510" y="0"/>
            <a:ext cx="9180510" cy="6858000"/>
          </a:xfrm>
          <a:prstGeom prst="rect">
            <a:avLst/>
          </a:prstGeom>
        </p:spPr>
      </p:pic>
    </p:spTree>
    <p:extLst>
      <p:ext uri="{BB962C8B-B14F-4D97-AF65-F5344CB8AC3E}">
        <p14:creationId xmlns:p14="http://schemas.microsoft.com/office/powerpoint/2010/main" val="322822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494" y="0"/>
            <a:ext cx="9132506" cy="6858000"/>
          </a:xfrm>
          <a:prstGeom prst="rect">
            <a:avLst/>
          </a:prstGeom>
        </p:spPr>
      </p:pic>
    </p:spTree>
    <p:extLst>
      <p:ext uri="{BB962C8B-B14F-4D97-AF65-F5344CB8AC3E}">
        <p14:creationId xmlns:p14="http://schemas.microsoft.com/office/powerpoint/2010/main" val="769349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661</Words>
  <Application>Microsoft Office PowerPoint</Application>
  <PresentationFormat>Экран (4:3)</PresentationFormat>
  <Paragraphs>32</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Arial Narrow</vt:lpstr>
      <vt:lpstr>Calibri</vt:lpstr>
      <vt:lpstr>Wingdings</vt:lpstr>
      <vt:lpstr>Тема Office</vt:lpstr>
      <vt:lpstr>ИЗУЧЕНИЕ ЭВЕНСКОГО ЯЗЫКА С ПОМОЩЬЮ НАСТОЛЬНОЙ ИГРЫ      « ИНЭНЬГИДЭ ТОР-МИН БУГУ»</vt:lpstr>
      <vt:lpstr>Актуальность  </vt:lpstr>
      <vt:lpstr>ЦЕЛЬ ПРОЕКТА: Создание языковой среды для обучения эвенскому языку детей дошкольного возраста посредством настольной игры « ИНЭНЬИГИДЭ ТОР-МИН БУГУ»</vt:lpstr>
      <vt:lpstr>ЗАДАЧИ ПРОЕКТА: </vt:lpstr>
      <vt:lpstr>Презентация PowerPoint</vt:lpstr>
      <vt:lpstr>Презентация PowerPoint</vt:lpstr>
      <vt:lpstr>Правила игры</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Вади</cp:lastModifiedBy>
  <cp:revision>50</cp:revision>
  <dcterms:created xsi:type="dcterms:W3CDTF">2021-10-25T03:27:51Z</dcterms:created>
  <dcterms:modified xsi:type="dcterms:W3CDTF">2022-09-24T10:59:44Z</dcterms:modified>
</cp:coreProperties>
</file>