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78" r:id="rId9"/>
    <p:sldId id="272" r:id="rId10"/>
    <p:sldId id="264" r:id="rId11"/>
    <p:sldId id="268" r:id="rId12"/>
    <p:sldId id="262" r:id="rId13"/>
    <p:sldId id="275" r:id="rId14"/>
    <p:sldId id="263" r:id="rId15"/>
    <p:sldId id="265" r:id="rId16"/>
    <p:sldId id="266" r:id="rId17"/>
    <p:sldId id="274" r:id="rId18"/>
    <p:sldId id="267" r:id="rId19"/>
    <p:sldId id="269" r:id="rId20"/>
    <p:sldId id="270" r:id="rId21"/>
    <p:sldId id="271" r:id="rId22"/>
    <p:sldId id="273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4660"/>
  </p:normalViewPr>
  <p:slideViewPr>
    <p:cSldViewPr snapToGrid="0">
      <p:cViewPr>
        <p:scale>
          <a:sx n="81" d="100"/>
          <a:sy n="81" d="100"/>
        </p:scale>
        <p:origin x="-629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0833F-35C7-4BE9-A436-3E2E747D40FB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52917-0021-4320-92D9-8764FFDA9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8397-8A0B-4780-B9F8-F3CAB957C129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746E-A68A-4D41-9DA9-517889C733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9142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8397-8A0B-4780-B9F8-F3CAB957C129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746E-A68A-4D41-9DA9-517889C733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3321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8397-8A0B-4780-B9F8-F3CAB957C129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746E-A68A-4D41-9DA9-517889C733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462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8397-8A0B-4780-B9F8-F3CAB957C129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746E-A68A-4D41-9DA9-517889C733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0077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8397-8A0B-4780-B9F8-F3CAB957C129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746E-A68A-4D41-9DA9-517889C733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284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8397-8A0B-4780-B9F8-F3CAB957C129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746E-A68A-4D41-9DA9-517889C733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3407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8397-8A0B-4780-B9F8-F3CAB957C129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746E-A68A-4D41-9DA9-517889C733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160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8397-8A0B-4780-B9F8-F3CAB957C129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746E-A68A-4D41-9DA9-517889C733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874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8397-8A0B-4780-B9F8-F3CAB957C129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746E-A68A-4D41-9DA9-517889C733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4383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8397-8A0B-4780-B9F8-F3CAB957C129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746E-A68A-4D41-9DA9-517889C733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5475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8397-8A0B-4780-B9F8-F3CAB957C129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746E-A68A-4D41-9DA9-517889C733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7446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28397-8A0B-4780-B9F8-F3CAB957C129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E746E-A68A-4D41-9DA9-517889C733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680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7.jpeg"/><Relationship Id="rId7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5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jpeg"/><Relationship Id="rId5" Type="http://schemas.openxmlformats.org/officeDocument/2006/relationships/image" Target="../media/image7.jpeg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фото_files\1613682198_2-p-fon-dlya-prezentatsii-zozh-dlya-dete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9228"/>
            <a:ext cx="12192000" cy="70872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flipV="1">
            <a:off x="2026763" y="2848580"/>
            <a:ext cx="7079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55043" y="2441542"/>
            <a:ext cx="9228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</a:rPr>
              <a:t>Мы за здоровый образ жизни </a:t>
            </a:r>
            <a:endParaRPr lang="ru-RU" sz="4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6948" y="0"/>
            <a:ext cx="10124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 Муниципальное  казенное  дошкольное  образовательное учреждение  «Детский сад  «Светлячок» 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п.Пеледуй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» муниципального  образования  «Ленский район»  Республики  Саха (Якутия).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38507" y="4939645"/>
            <a:ext cx="4986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II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Группа раннего возраста «Ягодка»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Воспитатели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Нестерова А.М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Гончаренко И.Я.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366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499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6828" y="355003"/>
            <a:ext cx="3636085" cy="114031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972" y="1864760"/>
            <a:ext cx="2517849" cy="33571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7725" y="3449006"/>
            <a:ext cx="2453978" cy="3271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687" y="3478409"/>
            <a:ext cx="2430845" cy="32411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67958" y="3442448"/>
            <a:ext cx="2434281" cy="32457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38051" y="172123"/>
            <a:ext cx="2285534" cy="3047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5099122" y="1839555"/>
            <a:ext cx="3539267" cy="1129554"/>
          </a:xfrm>
          <a:prstGeom prst="roundRect">
            <a:avLst/>
          </a:prstGeom>
          <a:blipFill>
            <a:blip r:embed="rId8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Маленькие детки </a:t>
            </a:r>
          </a:p>
          <a:p>
            <a:pPr algn="ctr"/>
            <a:r>
              <a:rPr lang="ru-RU" dirty="0" smtClean="0">
                <a:solidFill>
                  <a:srgbClr val="00B0F0"/>
                </a:solidFill>
              </a:rPr>
              <a:t>Берите салфетки,</a:t>
            </a:r>
          </a:p>
          <a:p>
            <a:pPr algn="ctr"/>
            <a:r>
              <a:rPr lang="ru-RU" dirty="0" smtClean="0">
                <a:solidFill>
                  <a:srgbClr val="00B0F0"/>
                </a:solidFill>
              </a:rPr>
              <a:t>Кашку доедайте,</a:t>
            </a:r>
          </a:p>
          <a:p>
            <a:pPr algn="ctr"/>
            <a:r>
              <a:rPr lang="ru-RU" dirty="0" smtClean="0">
                <a:solidFill>
                  <a:srgbClr val="00B0F0"/>
                </a:solidFill>
              </a:rPr>
              <a:t>Ротик вытирайте!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3186" y="301215"/>
            <a:ext cx="5303520" cy="1420009"/>
          </a:xfrm>
          <a:prstGeom prst="roundRect">
            <a:avLst/>
          </a:prstGeom>
          <a:blipFill>
            <a:blip r:embed="rId8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Правильно питайся !</a:t>
            </a: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204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054642" cy="115887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Культурно-гигиенические навыки</a:t>
            </a:r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49988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17294" y="215100"/>
            <a:ext cx="2774706" cy="39165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494" y="168443"/>
            <a:ext cx="2899731" cy="38663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588" y="2594764"/>
            <a:ext cx="3019926" cy="4026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3404937" y="168443"/>
            <a:ext cx="5522495" cy="1044825"/>
          </a:xfrm>
          <a:prstGeom prst="roundRect">
            <a:avLst/>
          </a:prstGeom>
          <a:blipFill>
            <a:blip r:embed="rId6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Культурно-гигиенические навыки.</a:t>
            </a:r>
            <a:endParaRPr lang="ru-RU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Рисунок 7" descr="20220418_14580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75867" y="2549560"/>
            <a:ext cx="2818069" cy="40932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6159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499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0906" y="203009"/>
            <a:ext cx="6713621" cy="647579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Художественная литература.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5607" y="1018966"/>
            <a:ext cx="3848847" cy="28866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0547" y="4039240"/>
            <a:ext cx="3799974" cy="28499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3386" y="1001596"/>
            <a:ext cx="3895165" cy="29213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01" y="3986281"/>
            <a:ext cx="3625516" cy="2719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4475747" y="4323348"/>
            <a:ext cx="3336758" cy="1973178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Книга научит, книга расскажет</a:t>
            </a:r>
          </a:p>
          <a:p>
            <a:pPr algn="ctr"/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Книга подскажет как поступать.</a:t>
            </a:r>
          </a:p>
          <a:p>
            <a:pPr algn="ctr"/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Значит нам нужно, очень всем нужно,</a:t>
            </a:r>
          </a:p>
          <a:p>
            <a:pPr algn="ctr"/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Умные, добрые книжки читать!</a:t>
            </a:r>
            <a:endParaRPr lang="ru-RU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3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блок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5223" y="822018"/>
          <a:ext cx="8513169" cy="603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7723"/>
                <a:gridCol w="2837723"/>
                <a:gridCol w="2837723"/>
              </a:tblGrid>
              <a:tr h="357671"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</a:tr>
              <a:tr h="44708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Аккуратно ли ест хлеб(не крошит хлеб , не проливает пищу?)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53,3% (7)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46,7% (8)</a:t>
                      </a:r>
                      <a:endParaRPr lang="ru-RU" dirty="0"/>
                    </a:p>
                  </a:txBody>
                  <a:tcPr/>
                </a:tc>
              </a:tr>
              <a:tr h="3576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Умеет</a:t>
                      </a:r>
                      <a:r>
                        <a:rPr lang="ru-RU" sz="1200" baseline="0" dirty="0" smtClean="0"/>
                        <a:t> ли держать кружку?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93,3% (14)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6,7% (1)</a:t>
                      </a:r>
                      <a:endParaRPr lang="ru-RU" dirty="0"/>
                    </a:p>
                  </a:txBody>
                  <a:tcPr/>
                </a:tc>
              </a:tr>
              <a:tr h="447088"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Сохраняет ли за столом правильную осанку?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86,7% (13)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13,3% (2)</a:t>
                      </a:r>
                      <a:endParaRPr lang="ru-RU" dirty="0"/>
                    </a:p>
                  </a:txBody>
                  <a:tcPr/>
                </a:tc>
              </a:tr>
              <a:tr h="447088"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 заканчивает еду (благодарит ли взрослых)?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60% (9)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40% (6)</a:t>
                      </a:r>
                      <a:endParaRPr lang="ru-RU" dirty="0"/>
                    </a:p>
                  </a:txBody>
                  <a:tcPr/>
                </a:tc>
              </a:tr>
              <a:tr h="357671"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Правильно моет руки?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80% (12)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20% (3)</a:t>
                      </a:r>
                      <a:endParaRPr lang="ru-RU" dirty="0"/>
                    </a:p>
                  </a:txBody>
                  <a:tcPr/>
                </a:tc>
              </a:tr>
              <a:tr h="42632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 умывании закатывает ли рукава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60%</a:t>
                      </a:r>
                      <a:r>
                        <a:rPr lang="ru-RU" baseline="0" dirty="0" smtClean="0"/>
                        <a:t> (9)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 (6)</a:t>
                      </a:r>
                      <a:endParaRPr lang="ru-RU" dirty="0"/>
                    </a:p>
                  </a:txBody>
                  <a:tcPr/>
                </a:tc>
              </a:tr>
              <a:tr h="625923"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Снимает полотенце с вешалки и после вытирания рук аккуратно вешает его на место?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40% (6)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60% (9)</a:t>
                      </a:r>
                      <a:endParaRPr lang="ru-RU" dirty="0"/>
                    </a:p>
                  </a:txBody>
                  <a:tcPr/>
                </a:tc>
              </a:tr>
              <a:tr h="946217"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Осознает ли ребенок необходимость умывания (Ребенок действует по собственной инициативе, по указанию взрослого)?</a:t>
                      </a:r>
                      <a:endParaRPr lang="ru-R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Утром с мамой, вечером сама. Когда руки грязные идёт и моет. Действует по собственной инициативе.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7671"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Умеет сам одеваться, раздеваться?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60% (9)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40% (6)</a:t>
                      </a:r>
                      <a:endParaRPr lang="ru-RU" dirty="0"/>
                    </a:p>
                  </a:txBody>
                  <a:tcPr/>
                </a:tc>
              </a:tr>
              <a:tr h="357671"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Умеет ли складывать одежду?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20% (12)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80%( 3)</a:t>
                      </a:r>
                      <a:endParaRPr lang="ru-RU" dirty="0"/>
                    </a:p>
                  </a:txBody>
                  <a:tcPr/>
                </a:tc>
              </a:tr>
              <a:tr h="357671"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Убирает ли за собой игрушки?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93,3% (14)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6,7% </a:t>
                      </a:r>
                      <a:r>
                        <a:rPr lang="ru-RU" baseline="0" dirty="0" smtClean="0"/>
                        <a:t> (1)</a:t>
                      </a:r>
                      <a:endParaRPr lang="ru-RU" dirty="0"/>
                    </a:p>
                  </a:txBody>
                  <a:tcPr/>
                </a:tc>
              </a:tr>
              <a:tr h="447088"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Просит ли помощи, если что-то не получается?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93,3% (14)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6,7% (1)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1" descr="Диаграмма ответов в Формах. Вопрос: При умывании закатывает рукава?. Количество ответов: 15&amp;nbsp;ответов."/>
          <p:cNvPicPr>
            <a:picLocks noChangeAspect="1" noChangeArrowheads="1"/>
          </p:cNvPicPr>
          <p:nvPr/>
        </p:nvPicPr>
        <p:blipFill>
          <a:blip r:embed="rId3" cstate="print"/>
          <a:srcRect t="-943" r="52486"/>
          <a:stretch>
            <a:fillRect/>
          </a:stretch>
        </p:blipFill>
        <p:spPr bwMode="auto">
          <a:xfrm>
            <a:off x="9509760" y="250041"/>
            <a:ext cx="2405403" cy="2149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4" descr="Диаграмма ответов в Формах. Вопрос: В какой руке держит ложку?. Количество ответов: 15&amp;nbsp;ответов."/>
          <p:cNvPicPr>
            <a:picLocks noChangeAspect="1" noChangeArrowheads="1"/>
          </p:cNvPicPr>
          <p:nvPr/>
        </p:nvPicPr>
        <p:blipFill>
          <a:blip r:embed="rId4" cstate="print"/>
          <a:srcRect t="231" r="26325"/>
          <a:stretch>
            <a:fillRect/>
          </a:stretch>
        </p:blipFill>
        <p:spPr bwMode="auto">
          <a:xfrm>
            <a:off x="8790980" y="4920762"/>
            <a:ext cx="3401020" cy="1937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12" descr="Диаграмма ответов в Формах. Вопрос: Умеет ли пользоваться салфеткой?. Количество ответов: 15&amp;nbsp;ответов."/>
          <p:cNvPicPr>
            <a:picLocks noChangeAspect="1" noChangeArrowheads="1"/>
          </p:cNvPicPr>
          <p:nvPr/>
        </p:nvPicPr>
        <p:blipFill>
          <a:blip r:embed="rId5" cstate="print"/>
          <a:srcRect t="-23" r="53644"/>
          <a:stretch>
            <a:fillRect/>
          </a:stretch>
        </p:blipFill>
        <p:spPr bwMode="auto">
          <a:xfrm>
            <a:off x="9546263" y="2581836"/>
            <a:ext cx="2456391" cy="2229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591670" y="193637"/>
            <a:ext cx="7863840" cy="50560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Анкета для родителей «Культурно- гигиенические навыки вашего ребенка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651454" y="1118795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499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2863" y="365125"/>
            <a:ext cx="8686800" cy="9143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8761" y="2882538"/>
            <a:ext cx="2602775" cy="34703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9003" y="1776548"/>
            <a:ext cx="2602775" cy="34703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65" y="1776548"/>
            <a:ext cx="2602775" cy="34703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8008" y="2882538"/>
            <a:ext cx="2602774" cy="34703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Скругленный прямоугольник 10"/>
          <p:cNvSpPr/>
          <p:nvPr/>
        </p:nvSpPr>
        <p:spPr>
          <a:xfrm>
            <a:off x="1099084" y="324880"/>
            <a:ext cx="9641306" cy="1126789"/>
          </a:xfrm>
          <a:prstGeom prst="roundRect">
            <a:avLst/>
          </a:prstGeom>
          <a:blipFill>
            <a:blip r:embed="rId7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0"/>
                <a:solidFill>
                  <a:schemeClr val="accent1"/>
                </a:solidFill>
              </a:rPr>
              <a:t>Процессуальная игра</a:t>
            </a:r>
            <a:r>
              <a:rPr lang="en-US" sz="3600" dirty="0">
                <a:ln w="0"/>
                <a:solidFill>
                  <a:schemeClr val="accent1"/>
                </a:solidFill>
              </a:rPr>
              <a:t> </a:t>
            </a:r>
            <a:r>
              <a:rPr lang="ru-RU" sz="3600" dirty="0" smtClean="0">
                <a:ln w="0"/>
                <a:solidFill>
                  <a:schemeClr val="accent1"/>
                </a:solidFill>
              </a:rPr>
              <a:t>«Надо, надо умываться»</a:t>
            </a:r>
            <a:endParaRPr lang="ru-RU" sz="3600" dirty="0">
              <a:ln w="0"/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97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499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5589" y="445943"/>
            <a:ext cx="5099126" cy="6884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5949" y="3183663"/>
            <a:ext cx="2498360" cy="3331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6877" y="1508289"/>
            <a:ext cx="2576116" cy="34348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6567" y="3422123"/>
            <a:ext cx="2359338" cy="31457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6231" y="1611985"/>
            <a:ext cx="2386832" cy="31824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829" y="3307535"/>
            <a:ext cx="2256644" cy="3008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Скругленный прямоугольник 10"/>
          <p:cNvSpPr/>
          <p:nvPr/>
        </p:nvSpPr>
        <p:spPr>
          <a:xfrm>
            <a:off x="2611335" y="275263"/>
            <a:ext cx="7035502" cy="957432"/>
          </a:xfrm>
          <a:prstGeom prst="roundRect">
            <a:avLst/>
          </a:prstGeom>
          <a:blipFill>
            <a:blip r:embed="rId8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B0F0"/>
                </a:solidFill>
              </a:rPr>
              <a:t>Познавательное занятие</a:t>
            </a:r>
            <a:endParaRPr lang="ru-RU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125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499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3916" y="970546"/>
            <a:ext cx="4708358" cy="72014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170" y="4041543"/>
            <a:ext cx="1942479" cy="25899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9680" y="3666928"/>
            <a:ext cx="2330061" cy="31067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4713" y="2131782"/>
            <a:ext cx="2235650" cy="2980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9058" y="2088065"/>
            <a:ext cx="2368294" cy="3157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2932" y="3253531"/>
            <a:ext cx="2533488" cy="3377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1864895" y="618804"/>
            <a:ext cx="6489032" cy="1071883"/>
          </a:xfrm>
          <a:prstGeom prst="roundRect">
            <a:avLst/>
          </a:prstGeom>
          <a:blipFill>
            <a:blip r:embed="rId8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0"/>
                <a:solidFill>
                  <a:schemeClr val="accent1"/>
                </a:solidFill>
              </a:rPr>
              <a:t>Изобразительная деятельность. «Витамины в банке», «Расчески».</a:t>
            </a:r>
            <a:endParaRPr lang="ru-RU" sz="3200" dirty="0">
              <a:ln w="0"/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198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9106"/>
            <a:ext cx="12192001" cy="68499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3355" y="462579"/>
            <a:ext cx="3284929" cy="49993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04226" y="193638"/>
            <a:ext cx="5464885" cy="1102501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Физкультурные занятия</a:t>
            </a:r>
            <a:endParaRPr lang="ru-RU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66988" y="1512724"/>
            <a:ext cx="2821165" cy="1472317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Мы дружные ребята,</a:t>
            </a:r>
          </a:p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Пришли мы в детский сад.</a:t>
            </a:r>
          </a:p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 каждый физкультурой</a:t>
            </a:r>
          </a:p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Заняться очень рад.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Рисунок 11" descr="20220418_1455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0484" y="3585021"/>
            <a:ext cx="3199419" cy="3117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20220418_1456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3933" y="3685881"/>
            <a:ext cx="3329626" cy="3002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Содержимое 16" descr="IMG-20220418-WA0016.jp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9082531" y="127840"/>
            <a:ext cx="2493583" cy="3324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 descr="IMG-20220418-WA00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575" y="122549"/>
            <a:ext cx="2556039" cy="3408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Рисунок 19" descr="IMG-20220418-WA001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87538" y="3610464"/>
            <a:ext cx="4072380" cy="3054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IMG-20220418-WA001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39938" y="3762864"/>
            <a:ext cx="4072380" cy="3054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60163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99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5929" y="763793"/>
            <a:ext cx="3735925" cy="4393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5320" y="3049260"/>
            <a:ext cx="2675731" cy="35676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402" y="3454481"/>
            <a:ext cx="2450252" cy="32670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3185" y="2861575"/>
            <a:ext cx="2675732" cy="35676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538" y="2861961"/>
            <a:ext cx="2683510" cy="3578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3527" y="275474"/>
            <a:ext cx="3130272" cy="2347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2669454" y="456476"/>
            <a:ext cx="6096000" cy="1179094"/>
          </a:xfrm>
          <a:prstGeom prst="roundRect">
            <a:avLst/>
          </a:prstGeom>
          <a:blipFill>
            <a:blip r:embed="rId8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Подвижные игры «У медведя во бору»</a:t>
            </a:r>
          </a:p>
          <a:p>
            <a:pPr algn="ctr"/>
            <a:r>
              <a:rPr lang="ru-RU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«Лохматый пес», «Зайка беленький сидит».</a:t>
            </a:r>
            <a:endParaRPr lang="ru-RU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Рисунок 10" descr="IMG-20220418-WA002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8940" y="129092"/>
            <a:ext cx="2259106" cy="3012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59158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499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0505" y="385012"/>
            <a:ext cx="4339390" cy="48928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6570" y="3607565"/>
            <a:ext cx="4138859" cy="3104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545" y="1788693"/>
            <a:ext cx="3753852" cy="2815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1789" y="1788694"/>
            <a:ext cx="3753852" cy="2815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3176334" y="312822"/>
            <a:ext cx="4989095" cy="1122947"/>
          </a:xfrm>
          <a:prstGeom prst="roundRect">
            <a:avLst/>
          </a:prstGeom>
          <a:blipFill>
            <a:blip r:embed="rId6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0"/>
                <a:solidFill>
                  <a:srgbClr val="00B0F0"/>
                </a:solidFill>
              </a:rPr>
              <a:t>Рассматривание тематических картинок.</a:t>
            </a:r>
            <a:endParaRPr lang="ru-RU" sz="3600" dirty="0">
              <a:ln w="0"/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76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блок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0307" y="1398494"/>
            <a:ext cx="112202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«Я не боюсь еще и еще раз повторить: забота о здоровье – это важнейший труд воспитателя. От жизнерадостности, бодрости детей зависит их духовая жизнь, мировоззрение, умственное развитие, прочность знаний, вера в свои силы»</a:t>
            </a:r>
          </a:p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В.А.Сухомлинский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499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3191" y="516368"/>
            <a:ext cx="4141694" cy="623944"/>
          </a:xfrm>
          <a:noFill/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822936"/>
            <a:ext cx="2781927" cy="4351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1867" y="1942780"/>
            <a:ext cx="2830933" cy="4810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5606" y="2205317"/>
            <a:ext cx="3336216" cy="44482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Скругленный прямоугольник 10"/>
          <p:cNvSpPr/>
          <p:nvPr/>
        </p:nvSpPr>
        <p:spPr>
          <a:xfrm>
            <a:off x="989703" y="333488"/>
            <a:ext cx="6002768" cy="1280160"/>
          </a:xfrm>
          <a:prstGeom prst="roundRect">
            <a:avLst/>
          </a:prstGeom>
          <a:blipFill>
            <a:blip r:embed="rId6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Ходьба по массажным дорожкам.</a:t>
            </a: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713235" y="419547"/>
            <a:ext cx="2926080" cy="1333948"/>
          </a:xfrm>
          <a:prstGeom prst="roundRect">
            <a:avLst/>
          </a:prstGeom>
          <a:blipFill>
            <a:blip r:embed="rId6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Мы походим по дорожке, пощекочем свои ножки!</a:t>
            </a:r>
          </a:p>
          <a:p>
            <a:pPr algn="ctr"/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71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499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3394" y="989814"/>
            <a:ext cx="5405279" cy="5181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7750" y="3750632"/>
            <a:ext cx="4143158" cy="3107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3456" y="2255008"/>
            <a:ext cx="4327375" cy="32455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2931738" y="169681"/>
            <a:ext cx="5929458" cy="1809947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Процессуальная игра  «Приходите в гости к нам», «Кукла заболела».</a:t>
            </a:r>
            <a:endParaRPr lang="ru-RU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Рисунок 7" descr="IMG-20220410-WA00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4868" y="442798"/>
            <a:ext cx="2612600" cy="3483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IMG-20220409-WA002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55463" y="169682"/>
            <a:ext cx="2623794" cy="349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193144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499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3953" y="494852"/>
            <a:ext cx="5215100" cy="5318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1536" y="224589"/>
            <a:ext cx="4053460" cy="3040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8300" y="1800595"/>
            <a:ext cx="2966605" cy="39554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152" y="2638945"/>
            <a:ext cx="2874687" cy="3832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4941" y="3338971"/>
            <a:ext cx="4278371" cy="32087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Скругленный прямоугольник 10"/>
          <p:cNvSpPr/>
          <p:nvPr/>
        </p:nvSpPr>
        <p:spPr>
          <a:xfrm>
            <a:off x="763792" y="236668"/>
            <a:ext cx="6863380" cy="1387737"/>
          </a:xfrm>
          <a:prstGeom prst="roundRect">
            <a:avLst/>
          </a:prstGeom>
          <a:blipFill>
            <a:blip r:embed="rId7" cstate="print"/>
            <a:tile tx="0" ty="0" sx="100000" sy="100000" flip="none" algn="tl"/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Дидактические игры</a:t>
            </a:r>
            <a:r>
              <a:rPr lang="en-U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«Разложи фрукты, овощи, ягоды по корзинкам», «Разрезные картинки –Одежда».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465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блок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IMG-20220418-WA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426" y="3001085"/>
            <a:ext cx="2715185" cy="3620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-20220418-WA0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51576" y="301214"/>
            <a:ext cx="2779060" cy="3705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-20220418-WA00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8828" y="1344706"/>
            <a:ext cx="3107217" cy="3394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G-20220418-WA00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96657" y="2097741"/>
            <a:ext cx="3023536" cy="3662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58184" y="398033"/>
            <a:ext cx="5077609" cy="1237129"/>
          </a:xfrm>
          <a:prstGeom prst="roundRect">
            <a:avLst/>
          </a:prstGeom>
          <a:blipFill>
            <a:blip r:embed="rId7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Здоровый сон</a:t>
            </a:r>
            <a:endParaRPr lang="ru-RU" sz="4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98833" y="4937760"/>
            <a:ext cx="4389120" cy="1581374"/>
          </a:xfrm>
          <a:prstGeom prst="roundRect">
            <a:avLst/>
          </a:prstGeom>
          <a:blipFill>
            <a:blip r:embed="rId7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Эй вы глазки, эй вы ушки.</a:t>
            </a:r>
          </a:p>
          <a:p>
            <a:pPr algn="ctr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Вас положим на подушки.</a:t>
            </a:r>
          </a:p>
          <a:p>
            <a:pPr algn="ctr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Полежите, полежите</a:t>
            </a:r>
          </a:p>
          <a:p>
            <a:pPr algn="ctr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Отдохните и поспите.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блок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2679" y="311084"/>
            <a:ext cx="9766169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Вывод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Забота о формировании привычек здорового образа жизни ребенка должна начинаться с обеспечения четкого установленного дня, создания </a:t>
            </a:r>
            <a:r>
              <a:rPr lang="ru-RU" sz="2800" smtClean="0">
                <a:solidFill>
                  <a:schemeClr val="accent6">
                    <a:lumMod val="50000"/>
                  </a:schemeClr>
                </a:solidFill>
              </a:rPr>
              <a:t>оптимальных гигиенических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условий, правильного питания, выполнения ежедневных утренних зарядок, закаливания организма, что способствует правильному формированию </a:t>
            </a:r>
            <a:r>
              <a:rPr lang="ru-RU" sz="2800" smtClean="0">
                <a:solidFill>
                  <a:schemeClr val="accent6">
                    <a:lumMod val="50000"/>
                  </a:schemeClr>
                </a:solidFill>
              </a:rPr>
              <a:t>физических качеств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детского организма, профилактике различных заболеваний. 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Таким образом, мы закладываем основы здорового образа жизни, используя различные формы работы.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Мы помогаем ребенку как можно раньше понять ценность здоровья, жизни. Побуждаем малыша самостоятельно и активно формировать, сохранять и приумножать свое здоровье.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блок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65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076" y="386498"/>
            <a:ext cx="11362441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Информационные ресурсы: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1. Физическое развитие детей: методические материалы к комплексной образовательной программе для детей раннего возраста «Первые шаги» / С.Ю. Мещерякова, Л.Н.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Галигузова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 – М.:ООО «Русское слово – учебник», 2019.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2. Познавательное развитие детей: методические материалы к комплексной образовательной программе для детей раннего возраста «Первые шаги» / С.Ю. Мещерякова, Л.Н.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Галигузова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 – М.:ООО «Русское слово – учебник», 2019.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3. Социально - коммуникативное развитие детей: методические материалы к комплексной образовательной программе для детей раннего возраста «Первые шаги» / С.Ю. Мещерякова, Л.Н.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Галигузова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 – М.:ООО «Русское слово – учебник», 2019.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4. Речевое развитие детей: методические материалы к комплексной образовательной программе для детей раннего возраста «Первые шаги» / С.Ю. Мещерякова, Л.Н.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Галигузова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 – М.:ООО «Русское слово – учебник», 2019.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5. Художественно – эстетическое  развитие детей: методические материалы к комплексной образовательной программе для детей раннего возраста «Первые шаги» / С.Ю. Мещерякова, Л.Н.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Галигузова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 – М.:ООО «Русское слово – учебник», 2019.</a:t>
            </a:r>
          </a:p>
          <a:p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блок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IMG-20220420-WA0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6702" y="1555423"/>
            <a:ext cx="6749591" cy="5062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2205872" y="791851"/>
            <a:ext cx="7268066" cy="59388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Спасибо за внимание.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0511"/>
            <a:ext cx="12192001" cy="68499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1118" cy="121266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                      </a:t>
            </a:r>
            <a:b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                     </a:t>
            </a:r>
            <a:r>
              <a:rPr lang="ru-RU" sz="4800" b="1" u="sng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Тема проекта</a:t>
            </a:r>
            <a:r>
              <a:rPr lang="ru-RU" sz="4800" b="1" dirty="0" smtClean="0">
                <a:latin typeface="+mn-lt"/>
              </a:rPr>
              <a:t/>
            </a:r>
            <a:br>
              <a:rPr lang="ru-RU" sz="4800" b="1" dirty="0" smtClean="0">
                <a:latin typeface="+mn-lt"/>
              </a:rPr>
            </a:br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«Мы выбираем ЗОЖ» </a:t>
            </a:r>
            <a:b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4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2487" y="2347274"/>
            <a:ext cx="5382705" cy="35657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500" b="1" u="sng" dirty="0" smtClean="0">
                <a:solidFill>
                  <a:schemeClr val="accent6">
                    <a:lumMod val="50000"/>
                  </a:schemeClr>
                </a:solidFill>
              </a:rPr>
              <a:t>Участники проекта </a:t>
            </a:r>
            <a:r>
              <a:rPr lang="ru-RU" sz="4500" b="1" u="sng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ru-RU" sz="45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дети, воспитатели, родители.</a:t>
            </a:r>
          </a:p>
          <a:p>
            <a:pPr marL="0" indent="0">
              <a:buNone/>
            </a:pPr>
            <a:r>
              <a:rPr lang="ru-RU" sz="4500" b="1" u="sng" dirty="0" smtClean="0">
                <a:solidFill>
                  <a:schemeClr val="accent6">
                    <a:lumMod val="50000"/>
                  </a:schemeClr>
                </a:solidFill>
              </a:rPr>
              <a:t>Вид проекта</a:t>
            </a:r>
            <a:r>
              <a:rPr lang="ru-RU" sz="4500" b="1" u="sng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ru-RU" sz="45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информационно –</a:t>
            </a:r>
          </a:p>
          <a:p>
            <a:pPr marL="0" indent="0">
              <a:buNone/>
            </a:pPr>
            <a:r>
              <a:rPr lang="ru-RU" sz="45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познавательно – игровой.</a:t>
            </a:r>
          </a:p>
          <a:p>
            <a:pPr marL="0" indent="0">
              <a:buNone/>
            </a:pPr>
            <a:r>
              <a:rPr lang="ru-RU" sz="4500" b="1" u="sng" dirty="0" smtClean="0">
                <a:solidFill>
                  <a:schemeClr val="accent6">
                    <a:lumMod val="50000"/>
                  </a:schemeClr>
                </a:solidFill>
              </a:rPr>
              <a:t>Срок выполнения : </a:t>
            </a:r>
            <a:r>
              <a:rPr lang="ru-RU" sz="45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краткосрочный.</a:t>
            </a:r>
            <a:endParaRPr lang="ru-RU" sz="4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Рисунок 5" descr="IMG-20220420-WA0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4555" y="2005554"/>
            <a:ext cx="5524108" cy="4143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71030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499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Актуальность </a:t>
            </a:r>
            <a:endParaRPr lang="ru-RU" sz="4800" b="1" dirty="0"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1567543"/>
            <a:ext cx="10515600" cy="48358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Формирование здорового образа жизни с самого раннего возраста – основная задача не только в семье, но и в образовательных учреждениях. Дошкольный возраст  является решающим в создании фундамента физического и психологического здоровья. Основы здорового образа жизни у детей раннего возраста определяются наличием знаний и представлений о его элементах ( соблюдении режима, гигиенические процедуры, двигательная активность, а также умением реализовывать их в поведении доступными для ребенка способами ( чистить зубы, мыть руки , делать зарядку и пр.)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053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499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45471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                     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                     Цель проекта: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ф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ормирования основ здорового образа жизни у детей раннего возраста. Приобщение детей и их родителей к ЗОЖ.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1936377"/>
            <a:ext cx="10349753" cy="42405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3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Задачи проекта: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формирование у детей навыков здорового образа жизни ;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р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азвивать культурно-гигиенические навыки  детей.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-воспитывать у детей желание заниматься физкультурой,         закаляться, заботиться о своем здоровье.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-повышение сопротивляемости детского организма инфекциями 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- воспитание у детей привычки к аккуратности и чистоте 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- повышение интереса у детей к здоровому образу жизни.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2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499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         Ожидаемые результаты: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1690687"/>
            <a:ext cx="10515600" cy="4486275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Сохранение и укрепление здоровья детей через систему комплексной физкультурной – оздоровительной работы.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Совершенствование навыков самостоятельности у детей при соблюдении культурно – гигиенических процедур.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Формирование желания и стремления вести здоровый образ жизни.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Дети и родители имеют элементарные представления о ценности здоровья. 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475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9988"/>
          </a:xfrm>
        </p:spPr>
      </p:pic>
      <p:sp>
        <p:nvSpPr>
          <p:cNvPr id="22" name="Содержимое 21"/>
          <p:cNvSpPr>
            <a:spLocks noGrp="1"/>
          </p:cNvSpPr>
          <p:nvPr>
            <p:ph sz="half" idx="2"/>
          </p:nvPr>
        </p:nvSpPr>
        <p:spPr>
          <a:xfrm>
            <a:off x="0" y="0"/>
            <a:ext cx="11940988" cy="643307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Этапы проекта</a:t>
            </a:r>
          </a:p>
          <a:p>
            <a:pPr>
              <a:buNone/>
            </a:pP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1 этап - подготовительный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Определение темы проекта.</a:t>
            </a:r>
          </a:p>
          <a:p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Формулировка цели и задач.</a:t>
            </a:r>
          </a:p>
          <a:p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Изучение материалов по теме</a:t>
            </a:r>
          </a:p>
          <a:p>
            <a:pPr marL="0" indent="0"/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Подборка материала по теме проекта  ( литература, картотеки пальчиковых игр, подвижных игр, гимнастика после сна, утренняя гимнастика).</a:t>
            </a:r>
          </a:p>
          <a:p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Составление плана.</a:t>
            </a:r>
          </a:p>
          <a:p>
            <a:pPr>
              <a:buNone/>
            </a:pP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Работа с родителями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ru-RU" sz="2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/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Консультации</a:t>
            </a:r>
            <a:r>
              <a:rPr lang="ru-RU" sz="2600" dirty="0" smtClean="0"/>
              <a:t> 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 «Формирование к.г.н. Стихи», «Бережем здоровья с детства или 10 заповедей здоровья», «Режим и его значение в жизни ребенка», «Оздоровление детей в домашних условия». Буклет «Баю-бай» (подборка песен и </a:t>
            </a:r>
            <a:r>
              <a:rPr lang="ru-RU" sz="2600" dirty="0" err="1" smtClean="0">
                <a:solidFill>
                  <a:schemeClr val="accent6">
                    <a:lumMod val="50000"/>
                  </a:schemeClr>
                </a:solidFill>
              </a:rPr>
              <a:t>потешек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 на сон).</a:t>
            </a:r>
          </a:p>
          <a:p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Сбор фотографий для плаката по ЗОЖ.</a:t>
            </a:r>
          </a:p>
          <a:p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Анкетирование на тему «Культурно- гигиенические навыки  вашего ребенка».</a:t>
            </a:r>
          </a:p>
          <a:p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Пополнение уголка ФИЗО.</a:t>
            </a:r>
          </a:p>
          <a:p>
            <a:pPr>
              <a:buNone/>
            </a:pP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  2 этап – практический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ru-RU" sz="2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Беседы «Что такое здоровье?», «Одежда и здоровье»</a:t>
            </a:r>
            <a:endParaRPr lang="en-US" sz="2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Систематическое проведение утренней гимнастики с флажками, с султанчиками, с погремушками.</a:t>
            </a:r>
          </a:p>
          <a:p>
            <a:endParaRPr lang="ru-RU" sz="2600" dirty="0" smtClean="0"/>
          </a:p>
          <a:p>
            <a:endParaRPr lang="ru-RU" sz="26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421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блок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0800000" flipV="1">
            <a:off x="0" y="-1640937"/>
            <a:ext cx="11973256" cy="10649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Гимнастика после сна « Веселые ножки», « Пробуждение», «Кошечка».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Режимные моменты ( полноценное питание, здоровый сон).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Культурно-гигиенические навыки « Мыло душистое», «Сухие рукава», «Любим умываться», «Поведение за столом», «Где мое полотенце?».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Художественная литература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К.Чуковский «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Мойдодыр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», «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Федорино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горе».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А.Барто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«Девочка - чумазая», «Резиновая Зина»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Разучивание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потешек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про умывание « Водичка, водичка», «Ай лады, лады не боимся мы воды», «Петушок, петушок подари мне гребешок».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Процессуальные игры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c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сюжетными игрушками «Надо, надо умываться», « Приходите в гости к нам», «Кукла заболела».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Познавательное занятие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Беседа «Мыло наш хороший друг»  2.Рисование мыльными             пузырями.3.Развлечение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«Пускание мыльных пузырей».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Физическое развитие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« Едем на машине», «Прокати мяч по скамейке», «Пяточки, носочки», « Пролезь  в норку»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Художественно – эстетическая деятельность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« Витамины в банке», « Расчески».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Социально- коммуникативная деятельность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Подвижные игры « У медведя во бору», « Лохматый пес», « Кот и мыши».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Рассматривание тематических картинок по культурно – гигиеническим навыкам.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Проведение дидактических игр «Разложи фрукты, овощи, ягоды по корзинкам», «Разрезные картинки – одежда»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3 этап - заключительный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Плакат по ЗОЖ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Оформление презентации «Мы за здоровый образ жизни».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84044"/>
            <a:ext cx="12192001" cy="68499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2595" y="482459"/>
            <a:ext cx="4831212" cy="4743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5512" y="52480"/>
            <a:ext cx="3263503" cy="4351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3797" y="3108157"/>
            <a:ext cx="2812382" cy="3749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644" y="997132"/>
            <a:ext cx="2508584" cy="3344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291263" y="2055813"/>
            <a:ext cx="2630905" cy="1000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8281" y="1155360"/>
            <a:ext cx="3287692" cy="1569702"/>
          </a:xfrm>
          <a:prstGeom prst="roundRect">
            <a:avLst/>
          </a:prstGeom>
          <a:blipFill>
            <a:blip r:embed="rId6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Чтоб здоровым быть с утра</a:t>
            </a:r>
          </a:p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Физкультура всем нужна.</a:t>
            </a:r>
          </a:p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Для начала по порядку –</a:t>
            </a:r>
          </a:p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Утром сделаем зарядку!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80115" y="87181"/>
            <a:ext cx="5096172" cy="896954"/>
          </a:xfrm>
          <a:prstGeom prst="roundRect">
            <a:avLst/>
          </a:prstGeom>
          <a:blipFill>
            <a:blip r:embed="rId6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Утренняя гимнастика</a:t>
            </a:r>
            <a:endParaRPr lang="ru-RU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Рисунок 9" descr="IMG-20220418-WA000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94852" y="3041451"/>
            <a:ext cx="2766964" cy="3689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61631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1400</Words>
  <Application>Microsoft Office PowerPoint</Application>
  <PresentationFormat>Произвольный</PresentationFormat>
  <Paragraphs>165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                                               Тема проекта                 «Мы выбираем ЗОЖ»  </vt:lpstr>
      <vt:lpstr>                             Актуальность </vt:lpstr>
      <vt:lpstr>                                               Цель проекта: формирования основ здорового образа жизни у детей раннего возраста. Приобщение детей и их родителей к ЗОЖ.</vt:lpstr>
      <vt:lpstr>          Ожидаемые результаты:</vt:lpstr>
      <vt:lpstr>Слайд 7</vt:lpstr>
      <vt:lpstr>Слайд 8</vt:lpstr>
      <vt:lpstr>Слайд 9</vt:lpstr>
      <vt:lpstr>Слайд 10</vt:lpstr>
      <vt:lpstr>Культурно-гигиенические навыки</vt:lpstr>
      <vt:lpstr>Художественная литература.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91</cp:revision>
  <dcterms:created xsi:type="dcterms:W3CDTF">2022-04-03T09:21:58Z</dcterms:created>
  <dcterms:modified xsi:type="dcterms:W3CDTF">2022-09-25T11:25:01Z</dcterms:modified>
</cp:coreProperties>
</file>