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2" r:id="rId3"/>
    <p:sldId id="376" r:id="rId4"/>
    <p:sldId id="284" r:id="rId5"/>
    <p:sldId id="370" r:id="rId6"/>
    <p:sldId id="365" r:id="rId7"/>
    <p:sldId id="367" r:id="rId8"/>
    <p:sldId id="368" r:id="rId9"/>
    <p:sldId id="377" r:id="rId10"/>
    <p:sldId id="258" r:id="rId11"/>
    <p:sldId id="265" r:id="rId12"/>
    <p:sldId id="360" r:id="rId13"/>
    <p:sldId id="364" r:id="rId14"/>
    <p:sldId id="366" r:id="rId15"/>
    <p:sldId id="313" r:id="rId16"/>
    <p:sldId id="314" r:id="rId17"/>
    <p:sldId id="316" r:id="rId18"/>
    <p:sldId id="328" r:id="rId19"/>
    <p:sldId id="274" r:id="rId20"/>
    <p:sldId id="348" r:id="rId21"/>
    <p:sldId id="326" r:id="rId22"/>
    <p:sldId id="321" r:id="rId23"/>
    <p:sldId id="373" r:id="rId24"/>
    <p:sldId id="374" r:id="rId25"/>
    <p:sldId id="375" r:id="rId26"/>
    <p:sldId id="342" r:id="rId27"/>
    <p:sldId id="362" r:id="rId28"/>
    <p:sldId id="361" r:id="rId29"/>
    <p:sldId id="369" r:id="rId30"/>
    <p:sldId id="29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00"/>
    <a:srgbClr val="008000"/>
    <a:srgbClr val="0000FF"/>
    <a:srgbClr val="FFFF66"/>
    <a:srgbClr val="66CCFF"/>
    <a:srgbClr val="33CC33"/>
    <a:srgbClr val="33CCFF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542244B-DF9E-4B4E-A328-9E6DECBB0B4E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C5BAE1B-9CD5-4D26-B589-39F33ECCF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3080" y="2636912"/>
            <a:ext cx="7309320" cy="722511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800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 </a:t>
            </a:r>
            <a:r>
              <a:rPr lang="ru-RU" sz="240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«Патриотическое  </a:t>
            </a:r>
            <a:r>
              <a:rPr lang="ru-RU" sz="2400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воспитание  детей  дошкольного </a:t>
            </a:r>
            <a:r>
              <a:rPr lang="ru-RU" sz="240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возраста , </a:t>
            </a:r>
            <a:r>
              <a:rPr lang="ru-RU" sz="2400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через  организацию </a:t>
            </a:r>
            <a:r>
              <a:rPr lang="ru-RU" sz="240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экологических макетов в  </a:t>
            </a:r>
            <a:r>
              <a:rPr lang="ru-RU" sz="2400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ДОУ»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rgbClr val="FF0000"/>
              </a:solidFill>
              <a:latin typeface="Sakha Times New Roman" pitchFamily="18" charset="0"/>
              <a:cs typeface="Sakha 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203848" y="3140969"/>
            <a:ext cx="56544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Выполнила :воспитатель Гуляева Оксана Николаевна  </a:t>
            </a:r>
          </a:p>
          <a:p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Муниципальная  бюджетная  общеобразовательная организация «</a:t>
            </a:r>
            <a:r>
              <a:rPr lang="ru-RU" dirty="0" err="1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Туора-Кюельская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средняя общеобразовательная школа  имени И.Н.Гуляева»  </a:t>
            </a:r>
            <a:r>
              <a:rPr lang="ru-RU" dirty="0" err="1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Таттинский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улус  </a:t>
            </a:r>
            <a:r>
              <a:rPr lang="ru-RU" dirty="0" err="1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с.Туора-Кюель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Республики Саха (Якутия )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1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50218_161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4064028" cy="2357454"/>
          </a:xfrm>
          <a:prstGeom prst="rect">
            <a:avLst/>
          </a:prstGeom>
        </p:spPr>
      </p:pic>
      <p:pic>
        <p:nvPicPr>
          <p:cNvPr id="6" name="Рисунок 5" descr="IMG_20150218_161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284984"/>
            <a:ext cx="3000397" cy="24378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57686" y="714356"/>
            <a:ext cx="41098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</a:rPr>
              <a:t>Центр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природы 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4680520" cy="263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36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50209_110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4320480" cy="2784571"/>
          </a:xfrm>
          <a:prstGeom prst="rect">
            <a:avLst/>
          </a:prstGeom>
        </p:spPr>
      </p:pic>
      <p:pic>
        <p:nvPicPr>
          <p:cNvPr id="9" name="Рисунок 8" descr="IMG_20150204_102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836712"/>
            <a:ext cx="3462473" cy="2643206"/>
          </a:xfrm>
          <a:prstGeom prst="rect">
            <a:avLst/>
          </a:prstGeom>
        </p:spPr>
      </p:pic>
      <p:pic>
        <p:nvPicPr>
          <p:cNvPr id="10" name="Рисунок 9" descr="IMG_20150407_1154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717032"/>
            <a:ext cx="4572032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03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70413_141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6120680" cy="344288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4149080"/>
            <a:ext cx="2482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FF00"/>
                </a:solidFill>
                <a:latin typeface="Sakha Times New Roman" pitchFamily="18" charset="0"/>
                <a:cs typeface="Sakha Times New Roman" pitchFamily="18" charset="0"/>
              </a:rPr>
              <a:t>Огород на окне </a:t>
            </a:r>
            <a:endParaRPr lang="ru-RU" sz="2400" dirty="0">
              <a:solidFill>
                <a:srgbClr val="00FF00"/>
              </a:solidFill>
              <a:latin typeface="Sakha Times New Roman" pitchFamily="18" charset="0"/>
              <a:cs typeface="Sakha Times New Roman" pitchFamily="18" charset="0"/>
            </a:endParaRPr>
          </a:p>
        </p:txBody>
      </p:sp>
      <p:pic>
        <p:nvPicPr>
          <p:cNvPr id="7" name="Рисунок 6" descr="20170413_141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933056"/>
            <a:ext cx="4139952" cy="232872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10411_142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1968866" cy="26251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20210411_142817.jpg"/>
          <p:cNvPicPr>
            <a:picLocks noChangeAspect="1"/>
          </p:cNvPicPr>
          <p:nvPr/>
        </p:nvPicPr>
        <p:blipFill>
          <a:blip r:embed="rId3" cstate="print"/>
          <a:srcRect t="13715" b="11612"/>
          <a:stretch>
            <a:fillRect/>
          </a:stretch>
        </p:blipFill>
        <p:spPr>
          <a:xfrm>
            <a:off x="2267744" y="116632"/>
            <a:ext cx="5256584" cy="2943925"/>
          </a:xfrm>
          <a:prstGeom prst="rect">
            <a:avLst/>
          </a:prstGeom>
        </p:spPr>
      </p:pic>
      <p:pic>
        <p:nvPicPr>
          <p:cNvPr id="6" name="Рисунок 5" descr="IMG_20210411_142659 (1).jpg"/>
          <p:cNvPicPr>
            <a:picLocks noChangeAspect="1"/>
          </p:cNvPicPr>
          <p:nvPr/>
        </p:nvPicPr>
        <p:blipFill>
          <a:blip r:embed="rId4" cstate="print"/>
          <a:srcRect b="15176"/>
          <a:stretch>
            <a:fillRect/>
          </a:stretch>
        </p:blipFill>
        <p:spPr>
          <a:xfrm>
            <a:off x="467544" y="2924944"/>
            <a:ext cx="1728192" cy="1954563"/>
          </a:xfrm>
          <a:prstGeom prst="rect">
            <a:avLst/>
          </a:prstGeom>
        </p:spPr>
      </p:pic>
      <p:pic>
        <p:nvPicPr>
          <p:cNvPr id="7" name="Рисунок 6" descr="IMG_20210411_1426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068960"/>
            <a:ext cx="2952328" cy="2214246"/>
          </a:xfrm>
          <a:prstGeom prst="rect">
            <a:avLst/>
          </a:prstGeom>
        </p:spPr>
      </p:pic>
      <p:pic>
        <p:nvPicPr>
          <p:cNvPr id="8" name="Рисунок 7" descr="IMG_20210411_1426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2636912"/>
            <a:ext cx="1944216" cy="2592288"/>
          </a:xfrm>
          <a:prstGeom prst="rect">
            <a:avLst/>
          </a:prstGeom>
        </p:spPr>
      </p:pic>
      <p:pic>
        <p:nvPicPr>
          <p:cNvPr id="9" name="Рисунок 8" descr="IMG_20210411_1427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467544" y="4653136"/>
            <a:ext cx="1728192" cy="2304256"/>
          </a:xfrm>
          <a:prstGeom prst="rect">
            <a:avLst/>
          </a:prstGeom>
        </p:spPr>
      </p:pic>
      <p:pic>
        <p:nvPicPr>
          <p:cNvPr id="10" name="Рисунок 9" descr="IMG_20210411_142735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5013176"/>
            <a:ext cx="2232248" cy="16741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5816" y="5661248"/>
            <a:ext cx="180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cs typeface="Mongolian Baiti" pitchFamily="66" charset="0"/>
              </a:rPr>
              <a:t>Макет «Огород»</a:t>
            </a:r>
            <a:endParaRPr lang="ru-RU" dirty="0">
              <a:solidFill>
                <a:srgbClr val="FF0000"/>
              </a:solidFill>
              <a:cs typeface="Mongolian Baiti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10411_1538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2232248" cy="297633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20210411_153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7766" y="260648"/>
            <a:ext cx="2106234" cy="2808312"/>
          </a:xfrm>
          <a:prstGeom prst="rect">
            <a:avLst/>
          </a:prstGeom>
        </p:spPr>
      </p:pic>
      <p:pic>
        <p:nvPicPr>
          <p:cNvPr id="6" name="Рисунок 5" descr="IMG_20210411_1539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16632"/>
            <a:ext cx="2301720" cy="3068960"/>
          </a:xfrm>
          <a:prstGeom prst="rect">
            <a:avLst/>
          </a:prstGeom>
        </p:spPr>
      </p:pic>
      <p:pic>
        <p:nvPicPr>
          <p:cNvPr id="7" name="Рисунок 6" descr="IMG_20210411_1539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116632"/>
            <a:ext cx="2232248" cy="2976331"/>
          </a:xfrm>
          <a:prstGeom prst="rect">
            <a:avLst/>
          </a:prstGeom>
        </p:spPr>
      </p:pic>
      <p:pic>
        <p:nvPicPr>
          <p:cNvPr id="8" name="Рисунок 7" descr="IMG_20210411_1539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356992"/>
            <a:ext cx="2267744" cy="3023659"/>
          </a:xfrm>
          <a:prstGeom prst="rect">
            <a:avLst/>
          </a:prstGeom>
        </p:spPr>
      </p:pic>
      <p:pic>
        <p:nvPicPr>
          <p:cNvPr id="9" name="Рисунок 8" descr="IMG_20210411_1540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3284984"/>
            <a:ext cx="2340260" cy="3120347"/>
          </a:xfrm>
          <a:prstGeom prst="rect">
            <a:avLst/>
          </a:prstGeom>
        </p:spPr>
      </p:pic>
      <p:pic>
        <p:nvPicPr>
          <p:cNvPr id="10" name="Рисунок 9" descr="IMG_20210411_1540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8024" y="3284984"/>
            <a:ext cx="2304256" cy="3072341"/>
          </a:xfrm>
          <a:prstGeom prst="rect">
            <a:avLst/>
          </a:prstGeom>
        </p:spPr>
      </p:pic>
      <p:pic>
        <p:nvPicPr>
          <p:cNvPr id="11" name="Рисунок 10" descr="IMG_20210411_1540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39744" y="3356992"/>
            <a:ext cx="2304256" cy="30723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0032" y="6309320"/>
            <a:ext cx="350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Дерево «Времена года»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500042"/>
            <a:ext cx="678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IMG_20150204_102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14422"/>
            <a:ext cx="3214678" cy="2214578"/>
          </a:xfrm>
          <a:prstGeom prst="rect">
            <a:avLst/>
          </a:prstGeom>
        </p:spPr>
      </p:pic>
      <p:pic>
        <p:nvPicPr>
          <p:cNvPr id="4" name="Рисунок 3" descr="IMG_20150204_102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142984"/>
            <a:ext cx="2857520" cy="2169911"/>
          </a:xfrm>
          <a:prstGeom prst="rect">
            <a:avLst/>
          </a:prstGeom>
        </p:spPr>
      </p:pic>
      <p:pic>
        <p:nvPicPr>
          <p:cNvPr id="6" name="Рисунок 5" descr="IMG_20150209_1108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861048"/>
            <a:ext cx="2786082" cy="2071279"/>
          </a:xfrm>
          <a:prstGeom prst="rect">
            <a:avLst/>
          </a:prstGeom>
        </p:spPr>
      </p:pic>
      <p:pic>
        <p:nvPicPr>
          <p:cNvPr id="7" name="Рисунок 6" descr="IMG_20150209_1107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933056"/>
            <a:ext cx="2928958" cy="20937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4349" y="285728"/>
            <a:ext cx="578647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Игры с макетами 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0209_113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922" y="857232"/>
            <a:ext cx="2609036" cy="2069651"/>
          </a:xfrm>
          <a:prstGeom prst="rect">
            <a:avLst/>
          </a:prstGeom>
        </p:spPr>
      </p:pic>
      <p:pic>
        <p:nvPicPr>
          <p:cNvPr id="4" name="Рисунок 3" descr="IMG_20150216_160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43380"/>
            <a:ext cx="2786050" cy="2189063"/>
          </a:xfrm>
          <a:prstGeom prst="rect">
            <a:avLst/>
          </a:prstGeom>
        </p:spPr>
      </p:pic>
      <p:pic>
        <p:nvPicPr>
          <p:cNvPr id="6" name="Рисунок 5" descr="IMG_20150120_1137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857232"/>
            <a:ext cx="2643206" cy="2136550"/>
          </a:xfrm>
          <a:prstGeom prst="rect">
            <a:avLst/>
          </a:prstGeom>
        </p:spPr>
      </p:pic>
      <p:pic>
        <p:nvPicPr>
          <p:cNvPr id="8" name="Рисунок 7" descr="IMG_20150120_1131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3929066"/>
            <a:ext cx="2928958" cy="2165914"/>
          </a:xfrm>
          <a:prstGeom prst="rect">
            <a:avLst/>
          </a:prstGeom>
        </p:spPr>
      </p:pic>
      <p:pic>
        <p:nvPicPr>
          <p:cNvPr id="9" name="Рисунок 8" descr="IMG_20150120_1135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500042"/>
            <a:ext cx="2643206" cy="2129727"/>
          </a:xfrm>
          <a:prstGeom prst="rect">
            <a:avLst/>
          </a:prstGeom>
        </p:spPr>
      </p:pic>
      <p:pic>
        <p:nvPicPr>
          <p:cNvPr id="11" name="Рисунок 10" descr="IMG_20150120_1138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2857496"/>
            <a:ext cx="3071802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0224_143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743" y="116632"/>
            <a:ext cx="5846762" cy="3563850"/>
          </a:xfrm>
          <a:prstGeom prst="rect">
            <a:avLst/>
          </a:prstGeom>
        </p:spPr>
      </p:pic>
      <p:pic>
        <p:nvPicPr>
          <p:cNvPr id="3" name="Рисунок 2" descr="IMG_20150224_142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7425" y="3573016"/>
            <a:ext cx="4936223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5013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 descr="IMG_20210411_163418.jpg"/>
          <p:cNvPicPr>
            <a:picLocks noChangeAspect="1"/>
          </p:cNvPicPr>
          <p:nvPr/>
        </p:nvPicPr>
        <p:blipFill>
          <a:blip r:embed="rId2" cstate="print"/>
          <a:srcRect t="26667" b="30667"/>
          <a:stretch>
            <a:fillRect/>
          </a:stretch>
        </p:blipFill>
        <p:spPr>
          <a:xfrm>
            <a:off x="3131840" y="260648"/>
            <a:ext cx="5625625" cy="1800200"/>
          </a:xfrm>
          <a:prstGeom prst="rect">
            <a:avLst/>
          </a:prstGeom>
        </p:spPr>
      </p:pic>
      <p:pic>
        <p:nvPicPr>
          <p:cNvPr id="4" name="Рисунок 3" descr="IMG_20210411_163422.jpg"/>
          <p:cNvPicPr>
            <a:picLocks noChangeAspect="1"/>
          </p:cNvPicPr>
          <p:nvPr/>
        </p:nvPicPr>
        <p:blipFill>
          <a:blip r:embed="rId3" cstate="print"/>
          <a:srcRect t="16565" b="10551"/>
          <a:stretch>
            <a:fillRect/>
          </a:stretch>
        </p:blipFill>
        <p:spPr>
          <a:xfrm>
            <a:off x="251520" y="2664874"/>
            <a:ext cx="3816424" cy="1822977"/>
          </a:xfrm>
          <a:prstGeom prst="rect">
            <a:avLst/>
          </a:prstGeom>
        </p:spPr>
      </p:pic>
      <p:pic>
        <p:nvPicPr>
          <p:cNvPr id="5" name="Рисунок 4" descr="IMG_20210411_163429.jpg"/>
          <p:cNvPicPr>
            <a:picLocks noChangeAspect="1"/>
          </p:cNvPicPr>
          <p:nvPr/>
        </p:nvPicPr>
        <p:blipFill>
          <a:blip r:embed="rId4" cstate="print"/>
          <a:srcRect t="24430"/>
          <a:stretch>
            <a:fillRect/>
          </a:stretch>
        </p:blipFill>
        <p:spPr>
          <a:xfrm>
            <a:off x="4788024" y="2636912"/>
            <a:ext cx="3888432" cy="1915831"/>
          </a:xfrm>
          <a:prstGeom prst="rect">
            <a:avLst/>
          </a:prstGeom>
        </p:spPr>
      </p:pic>
      <p:pic>
        <p:nvPicPr>
          <p:cNvPr id="7" name="Рисунок 6" descr="IMG_20210411_163450.jpg"/>
          <p:cNvPicPr>
            <a:picLocks noChangeAspect="1"/>
          </p:cNvPicPr>
          <p:nvPr/>
        </p:nvPicPr>
        <p:blipFill>
          <a:blip r:embed="rId5" cstate="print"/>
          <a:srcRect t="20515"/>
          <a:stretch>
            <a:fillRect/>
          </a:stretch>
        </p:blipFill>
        <p:spPr>
          <a:xfrm>
            <a:off x="539552" y="4509120"/>
            <a:ext cx="3600400" cy="1993028"/>
          </a:xfrm>
          <a:prstGeom prst="rect">
            <a:avLst/>
          </a:prstGeom>
        </p:spPr>
      </p:pic>
      <p:pic>
        <p:nvPicPr>
          <p:cNvPr id="8" name="Рисунок 7" descr="IMG_20210411_163450.jpg"/>
          <p:cNvPicPr>
            <a:picLocks noChangeAspect="1"/>
          </p:cNvPicPr>
          <p:nvPr/>
        </p:nvPicPr>
        <p:blipFill>
          <a:blip r:embed="rId6" cstate="print"/>
          <a:srcRect t="18900" b="11801"/>
          <a:stretch>
            <a:fillRect/>
          </a:stretch>
        </p:blipFill>
        <p:spPr>
          <a:xfrm>
            <a:off x="4860032" y="4661666"/>
            <a:ext cx="3600400" cy="1871282"/>
          </a:xfrm>
          <a:prstGeom prst="rect">
            <a:avLst/>
          </a:prstGeom>
        </p:spPr>
      </p:pic>
      <p:pic>
        <p:nvPicPr>
          <p:cNvPr id="9" name="Рисунок 8" descr="20190713_190340.jpg"/>
          <p:cNvPicPr>
            <a:picLocks noChangeAspect="1"/>
          </p:cNvPicPr>
          <p:nvPr/>
        </p:nvPicPr>
        <p:blipFill>
          <a:blip r:embed="rId7" cstate="print"/>
          <a:srcRect l="20339" r="8475" b="19480"/>
          <a:stretch>
            <a:fillRect/>
          </a:stretch>
        </p:blipFill>
        <p:spPr>
          <a:xfrm>
            <a:off x="755576" y="332656"/>
            <a:ext cx="2016224" cy="1710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9832" y="2276872"/>
            <a:ext cx="294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Макеты «Туески с ягодами»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50202_154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3232911" cy="2232248"/>
          </a:xfrm>
          <a:prstGeom prst="rect">
            <a:avLst/>
          </a:prstGeom>
        </p:spPr>
      </p:pic>
      <p:pic>
        <p:nvPicPr>
          <p:cNvPr id="8" name="Рисунок 7" descr="IMG_20150202_153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429000"/>
            <a:ext cx="3699439" cy="3000396"/>
          </a:xfrm>
          <a:prstGeom prst="rect">
            <a:avLst/>
          </a:prstGeom>
        </p:spPr>
      </p:pic>
      <p:pic>
        <p:nvPicPr>
          <p:cNvPr id="10" name="Рисунок 9" descr="IMG_20150109_1348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548680"/>
            <a:ext cx="2736304" cy="3691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2996952"/>
            <a:ext cx="175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«Мышкин дом»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5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1412776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ha Times New Roman" pitchFamily="18" charset="0"/>
                <a:cs typeface="Sakha Times New Roman" pitchFamily="18" charset="0"/>
              </a:rPr>
              <a:t>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ha Times New Roman" pitchFamily="18" charset="0"/>
              <a:cs typeface="Sakha Times New Roman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971600" y="1019838"/>
            <a:ext cx="7344816" cy="510909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Основным содержанием экологического воспитания является формирование у детей осознанно- правильного отношения к природе, воспитание экологической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ответственности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 как результат- формирование активной действенной позиции по отношению к природе, предполагающей развитие высших нравственных чувств - гуманизма и справедливости 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(помочь, защитить, позаботиться)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Любовь к близким людям, к детскому саду, к родному селу, родной природе, и родной Республике играет огромную роль в становлении личности. Знакомство детей с родным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краем: с историко-культурными, национальными, географическими, природными особенностями формирует у них такие черты характера, которые помогут им стать патриотом и гражданином своей Родины. Ведь яркие впечатления о родной природе, об истории родного края, полученные в детстве, остаются в памяти человека на всю жизнь.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Патриотическое воспитание дошкольников на основе экологического образования предполагает создание системы работы в детском саду. Построение образовательного процесса на региональном материале позволяет осуществить решение следующих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задач: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воспитывать чувство гордости, любви, привязанности к своему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селу,улусу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 ,Республике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обогатить знания детей о природе своей  Республики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воспитывать бережное отношение к окружающей природе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akha Times New Roman" pitchFamily="18" charset="0"/>
              <a:ea typeface="Calibri" pitchFamily="34" charset="0"/>
              <a:cs typeface="Sakha 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спроектировать культурно-образовательную среду в ДОУ;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akha Times New Roman" pitchFamily="18" charset="0"/>
              <a:ea typeface="Calibri" pitchFamily="34" charset="0"/>
              <a:cs typeface="Sakha 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akha Times New Roman" pitchFamily="18" charset="0"/>
                <a:ea typeface="Times New Roman" pitchFamily="18" charset="0"/>
                <a:cs typeface="Sakha Times New Roman" pitchFamily="18" charset="0"/>
              </a:rPr>
              <a:t>ориентировать родителей на нравственно-патриотическое воспитание детей  в семье.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 dirty="0" smtClean="0">
              <a:latin typeface="Sakha Times New Roman" pitchFamily="18" charset="0"/>
              <a:cs typeface="Sakha Times New Roman" pitchFamily="18" charset="0"/>
            </a:endParaRPr>
          </a:p>
          <a:p>
            <a:r>
              <a:rPr lang="ru-RU" sz="1400" dirty="0" smtClean="0">
                <a:latin typeface="Sakha Times New Roman" pitchFamily="18" charset="0"/>
                <a:cs typeface="Sakha Times New Roman" pitchFamily="18" charset="0"/>
              </a:rPr>
              <a:t> 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7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0318_153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896544" cy="2754306"/>
          </a:xfrm>
          <a:prstGeom prst="rect">
            <a:avLst/>
          </a:prstGeom>
        </p:spPr>
      </p:pic>
      <p:pic>
        <p:nvPicPr>
          <p:cNvPr id="3" name="Рисунок 2" descr="IMG_20150318_1619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778" y="3356992"/>
            <a:ext cx="4929222" cy="2772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3501008"/>
            <a:ext cx="191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Макет «Арктика»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0109_134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3335711" cy="4500594"/>
          </a:xfrm>
          <a:prstGeom prst="rect">
            <a:avLst/>
          </a:prstGeom>
        </p:spPr>
      </p:pic>
      <p:pic>
        <p:nvPicPr>
          <p:cNvPr id="3" name="Рисунок 2" descr="IMG_20150202_153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1000108"/>
            <a:ext cx="4844502" cy="3929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4168" y="5373216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«В тайге»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19672" y="537321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«Бабушкин двор»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0114_133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81212"/>
            <a:ext cx="2271196" cy="3271578"/>
          </a:xfrm>
          <a:prstGeom prst="rect">
            <a:avLst/>
          </a:prstGeom>
        </p:spPr>
      </p:pic>
      <p:pic>
        <p:nvPicPr>
          <p:cNvPr id="6" name="Рисунок 5" descr="IMG_20150218_182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620688"/>
            <a:ext cx="2714644" cy="2210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3573016"/>
            <a:ext cx="250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«Мир насекомых»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236296" y="314096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«Ферма»</a:t>
            </a:r>
            <a:endParaRPr lang="ru-RU" dirty="0"/>
          </a:p>
        </p:txBody>
      </p:sp>
      <p:pic>
        <p:nvPicPr>
          <p:cNvPr id="11" name="Рисунок 10" descr="IMG-20210417-WA00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2924944"/>
            <a:ext cx="4512502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417-WA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7668344" cy="5751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6237312"/>
            <a:ext cx="316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Общий вид макета  «ФЕРМА»</a:t>
            </a:r>
            <a:endParaRPr lang="ru-RU" dirty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417-WA0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3240360" cy="2430270"/>
          </a:xfrm>
          <a:prstGeom prst="rect">
            <a:avLst/>
          </a:prstGeom>
        </p:spPr>
      </p:pic>
      <p:pic>
        <p:nvPicPr>
          <p:cNvPr id="3" name="Рисунок 2" descr="IMG-20210417-WA0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16632"/>
            <a:ext cx="3203848" cy="2402886"/>
          </a:xfrm>
          <a:prstGeom prst="rect">
            <a:avLst/>
          </a:prstGeom>
        </p:spPr>
      </p:pic>
      <p:pic>
        <p:nvPicPr>
          <p:cNvPr id="4" name="Рисунок 3" descr="IMG-20210417-WA0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068960"/>
            <a:ext cx="3275856" cy="2456892"/>
          </a:xfrm>
          <a:prstGeom prst="rect">
            <a:avLst/>
          </a:prstGeom>
        </p:spPr>
      </p:pic>
      <p:pic>
        <p:nvPicPr>
          <p:cNvPr id="5" name="Рисунок 4" descr="IMG-20210417-WA00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2708920"/>
            <a:ext cx="2283718" cy="3044957"/>
          </a:xfrm>
          <a:prstGeom prst="rect">
            <a:avLst/>
          </a:prstGeom>
        </p:spPr>
      </p:pic>
      <p:pic>
        <p:nvPicPr>
          <p:cNvPr id="7" name="Рисунок 6" descr="IMG-20210417-WA00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2780928"/>
            <a:ext cx="2664296" cy="19982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419_110339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3744416" cy="2808312"/>
          </a:xfrm>
          <a:prstGeom prst="rect">
            <a:avLst/>
          </a:prstGeom>
        </p:spPr>
      </p:pic>
      <p:pic>
        <p:nvPicPr>
          <p:cNvPr id="3" name="Рисунок 2" descr="IMG_20210419_1104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60648"/>
            <a:ext cx="3744416" cy="2808312"/>
          </a:xfrm>
          <a:prstGeom prst="rect">
            <a:avLst/>
          </a:prstGeom>
        </p:spPr>
      </p:pic>
      <p:pic>
        <p:nvPicPr>
          <p:cNvPr id="4" name="Рисунок 3" descr="IMG_20210419_110613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140968"/>
            <a:ext cx="2376264" cy="3168352"/>
          </a:xfrm>
          <a:prstGeom prst="rect">
            <a:avLst/>
          </a:prstGeom>
        </p:spPr>
      </p:pic>
      <p:pic>
        <p:nvPicPr>
          <p:cNvPr id="6" name="Рисунок 5" descr="IMG_20210419_1107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1" y="3429000"/>
            <a:ext cx="3840427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0202_150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4429156" cy="2973589"/>
          </a:xfrm>
          <a:prstGeom prst="rect">
            <a:avLst/>
          </a:prstGeom>
        </p:spPr>
      </p:pic>
      <p:pic>
        <p:nvPicPr>
          <p:cNvPr id="4" name="Рисунок 3" descr="IMG_20150202_150845.jpg"/>
          <p:cNvPicPr>
            <a:picLocks noChangeAspect="1"/>
          </p:cNvPicPr>
          <p:nvPr/>
        </p:nvPicPr>
        <p:blipFill>
          <a:blip r:embed="rId3" cstate="print"/>
          <a:srcRect t="27000"/>
          <a:stretch>
            <a:fillRect/>
          </a:stretch>
        </p:blipFill>
        <p:spPr>
          <a:xfrm>
            <a:off x="3059832" y="3717032"/>
            <a:ext cx="1800200" cy="2336259"/>
          </a:xfrm>
          <a:prstGeom prst="rect">
            <a:avLst/>
          </a:prstGeom>
        </p:spPr>
      </p:pic>
      <p:pic>
        <p:nvPicPr>
          <p:cNvPr id="5" name="Рисунок 4" descr="IMG_20150202_1508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573016"/>
            <a:ext cx="1872208" cy="2870719"/>
          </a:xfrm>
          <a:prstGeom prst="rect">
            <a:avLst/>
          </a:prstGeom>
        </p:spPr>
      </p:pic>
      <p:pic>
        <p:nvPicPr>
          <p:cNvPr id="7" name="Рисунок 6" descr="IMG_20150204_1023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260648"/>
            <a:ext cx="2780660" cy="4016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4208" y="5157192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«Зоопарк»</a:t>
            </a:r>
            <a:endParaRPr lang="ru-RU" dirty="0">
              <a:solidFill>
                <a:srgbClr val="FF0000"/>
              </a:solidFill>
              <a:latin typeface="Sakha Times New Roman" pitchFamily="18" charset="0"/>
              <a:cs typeface="Sakha 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90926_085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3528392" cy="2646294"/>
          </a:xfrm>
          <a:prstGeom prst="rect">
            <a:avLst/>
          </a:prstGeom>
        </p:spPr>
      </p:pic>
      <p:pic>
        <p:nvPicPr>
          <p:cNvPr id="4" name="Рисунок 3" descr="20190926_085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356992"/>
            <a:ext cx="3528392" cy="2646294"/>
          </a:xfrm>
          <a:prstGeom prst="rect">
            <a:avLst/>
          </a:prstGeom>
        </p:spPr>
      </p:pic>
      <p:pic>
        <p:nvPicPr>
          <p:cNvPr id="5" name="Рисунок 4" descr="20190926_0853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32656"/>
            <a:ext cx="3744416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378904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Деревья «Времена года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из </a:t>
            </a:r>
            <a:r>
              <a:rPr lang="ru-RU" sz="1600" dirty="0" err="1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ковролина</a:t>
            </a:r>
            <a:r>
              <a:rPr lang="ru-RU" sz="16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.Детали на липучках </a:t>
            </a:r>
            <a:endParaRPr lang="ru-RU" sz="1600" dirty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50218_182450.jpg"/>
          <p:cNvPicPr>
            <a:picLocks noChangeAspect="1"/>
          </p:cNvPicPr>
          <p:nvPr/>
        </p:nvPicPr>
        <p:blipFill>
          <a:blip r:embed="rId2" cstate="print"/>
          <a:srcRect t="15789" b="18421"/>
          <a:stretch>
            <a:fillRect/>
          </a:stretch>
        </p:blipFill>
        <p:spPr>
          <a:xfrm>
            <a:off x="323528" y="476672"/>
            <a:ext cx="4705376" cy="2520280"/>
          </a:xfrm>
          <a:prstGeom prst="rect">
            <a:avLst/>
          </a:prstGeom>
        </p:spPr>
      </p:pic>
      <p:pic>
        <p:nvPicPr>
          <p:cNvPr id="5" name="Рисунок 4" descr="IMG_20150115_150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04664"/>
            <a:ext cx="3744416" cy="2579487"/>
          </a:xfrm>
          <a:prstGeom prst="rect">
            <a:avLst/>
          </a:prstGeom>
        </p:spPr>
      </p:pic>
      <p:pic>
        <p:nvPicPr>
          <p:cNvPr id="6" name="Рисунок 5" descr="IMG_20150202_1519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356992"/>
            <a:ext cx="3422184" cy="249358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332657"/>
            <a:ext cx="82809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В заключении хочется сказать что, в нашей группе создалась особая эмоциональная атмосфера увлеченности, стимулирующая творческую активность детей. Наши дети накопили эмоциональные впечатления, овладели техническими навыками работы с материалами, которые можно использовать для макетирования. Я убеждена, что макетирование</a:t>
            </a:r>
            <a:r>
              <a:rPr lang="ru-RU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займет достойное место в работе по экологическому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воспитанию детей </a:t>
            </a:r>
            <a:r>
              <a:rPr lang="ru-RU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.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Каждый педагог старается найти такие технологии, которые позволяют в интересной, непринужденной обстановке воспринимать знания. Над этим я постоянно работаю, стараясь увлечь детей</a:t>
            </a:r>
            <a:r>
              <a:rPr lang="ru-RU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интересными занятиями и играми.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Таким образом, созданные условия выступают </a:t>
            </a:r>
            <a:r>
              <a:rPr lang="ru-RU" dirty="0" err="1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социокультурной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средой, создающей оптимальные условия для формирования у детей целостной картины мира, воспитания патриотизма, основ гражданственности, а также интереса к своей малой Родине. Накопление дошкольниками социального опыта жизни в </a:t>
            </a:r>
            <a:r>
              <a:rPr lang="ru-RU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своем селе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, регионе, усвоение принятых в нем норм поведения, взаимоотношений, приобщение к миру его культуры и есть начало патриотизма, который рождается в познании, а формируется в процессе целенаправленного воспитания.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Буду очень рада, если мой опыт и идея создания макетов пригодится</a:t>
            </a:r>
            <a:r>
              <a:rPr lang="ru-RU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!</a:t>
            </a:r>
            <a:endParaRPr lang="ru-RU" dirty="0" smtClean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208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Цель</a:t>
            </a:r>
            <a:r>
              <a:rPr lang="ru-RU" dirty="0" smtClean="0">
                <a:latin typeface="Sakha Times New Roman" pitchFamily="18" charset="0"/>
                <a:cs typeface="Sakha Times New Roman" pitchFamily="18" charset="0"/>
              </a:rPr>
              <a:t>: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вызвать познавательный интерес у детей дошкольного возраста к наглядным макетам, с их помощью познавать явления окружающего мира.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• создать условия для развития творческого воображения детей и эффективного проведения образовательной деятельности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.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Задачи</a:t>
            </a:r>
            <a:r>
              <a:rPr lang="ru-RU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1.Создать в группе условия для подготовки детей дошкольного возраста к обучению</a:t>
            </a:r>
            <a:r>
              <a:rPr lang="ru-RU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основам экологии</a:t>
            </a:r>
            <a:r>
              <a:rPr lang="ru-RU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,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природопользования.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2.  Формирование элементарных экологических</a:t>
            </a:r>
            <a:r>
              <a:rPr lang="ru-RU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знаний и представлений детей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3.Развить познавательный интерес, инициативу, любознательность к миру природы, посредством использования макетов в развивающей среде ДОУ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4</a:t>
            </a:r>
            <a:r>
              <a:rPr lang="ru-RU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. 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Воспитывать бережное отношение ко всему живому на Земле.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Проблема</a:t>
            </a:r>
            <a:r>
              <a:rPr lang="ru-RU" b="1" dirty="0" smtClean="0">
                <a:latin typeface="Sakha Times New Roman" pitchFamily="18" charset="0"/>
                <a:cs typeface="Sakha Times New Roman" pitchFamily="18" charset="0"/>
              </a:rPr>
              <a:t>: 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нравственно-патриотическое воспитание не может полноценно развиваться без такого важного компонента, как экологическая культура, которую следует рассматривать не только как самобытную систему, но и как средство для формирования гармонической личности</a:t>
            </a:r>
            <a:r>
              <a:rPr lang="ru-RU" dirty="0" smtClean="0">
                <a:latin typeface="Sakha Times New Roman" pitchFamily="18" charset="0"/>
                <a:cs typeface="Sakha 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213009"/>
            <a:ext cx="70359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Спасибо за внимание!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Успехов в работе!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21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848872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ru-RU" dirty="0" smtClean="0"/>
              <a:t> </a:t>
            </a:r>
            <a:r>
              <a:rPr lang="ru-RU" altLang="ru-RU" dirty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Развивающая предметно-пространственная </a:t>
            </a:r>
            <a:r>
              <a:rPr lang="ru-RU" alt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среда в соответствии ФГОС ДО  </a:t>
            </a:r>
            <a:r>
              <a:rPr lang="ru-RU" altLang="ru-RU" dirty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должна обеспечивать возможность общения и совместной деятельности детей (в том числе детей разного возраста) и взрослых, двигательной активности детей, а также возможности для уединения</a:t>
            </a:r>
            <a:r>
              <a:rPr lang="ru-RU" alt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.</a:t>
            </a:r>
            <a:endParaRPr lang="ru-RU" altLang="ru-RU" dirty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alt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Развивающая предметно-пространственная среда должна обеспечивать: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реализацию различных образовательных программ;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в случае организации инклюзивного образования - необходимые для него условия;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учет национально-культурных, климатических условий, в которых осуществляется образовательная деятельность; </a:t>
            </a:r>
            <a:endParaRPr lang="ru-RU" altLang="ru-RU" dirty="0" smtClean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alt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учет </a:t>
            </a:r>
            <a:r>
              <a:rPr lang="ru-RU" altLang="ru-RU" dirty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возрастных особенностей детей</a:t>
            </a:r>
            <a:r>
              <a:rPr lang="ru-RU" altLang="ru-RU" dirty="0">
                <a:latin typeface="Sakha Times New Roman" pitchFamily="18" charset="0"/>
                <a:cs typeface="Sakha 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587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     Одним из перспективных способов развития в экологическом образовании детей является макетирование.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      Макеты – это модель чего - либо воспроизведенная в уменьшенном виде.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     Играя с макетами, дети выполняют одну или несколько ролей, моделирует реальные ситуации, познают окружающий мир. </a:t>
            </a:r>
          </a:p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    Всем известно, как любят дети всё потрогать своими руками. Поэтому в своей работе я использую игровые макеты. Идей было немало, но больше всего мне понравилась идея макета, где дети смогут стать не только наблюдателями, но и активными участниками.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052736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Цель</a:t>
            </a:r>
            <a:r>
              <a:rPr lang="ru-RU" b="1" u="sng" dirty="0" smtClean="0">
                <a:solidFill>
                  <a:srgbClr val="FF0000"/>
                </a:solidFill>
                <a:latin typeface="Sakha Times New Roman" pitchFamily="18" charset="0"/>
                <a:cs typeface="Sakha Times New Roman" pitchFamily="18" charset="0"/>
              </a:rPr>
              <a:t> </a:t>
            </a:r>
            <a:r>
              <a:rPr lang="ru-RU" u="sng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моей работы в этом направлении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:</a:t>
            </a:r>
          </a:p>
          <a:p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• вызвать познавательный интерес у детей дошкольного возраста к наглядным макетам, с их помощью познавать явления окружающего мира.</a:t>
            </a:r>
          </a:p>
          <a:p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•создать условия для развития творческого воображения детей и эффективного проведения образовательной деятельности</a:t>
            </a:r>
            <a:r>
              <a:rPr lang="ru-RU" dirty="0" smtClean="0">
                <a:latin typeface="Sakha Times New Roman" pitchFamily="18" charset="0"/>
                <a:cs typeface="Sakha Times New Roman" pitchFamily="18" charset="0"/>
              </a:rPr>
              <a:t>.</a:t>
            </a:r>
          </a:p>
          <a:p>
            <a:r>
              <a:rPr lang="ru-RU" b="1" dirty="0" smtClean="0">
                <a:latin typeface="Sakha Times New Roman" pitchFamily="18" charset="0"/>
                <a:cs typeface="Sakha Times New Roman" pitchFamily="18" charset="0"/>
              </a:rPr>
              <a:t> </a:t>
            </a:r>
            <a:endParaRPr lang="ru-RU" dirty="0" smtClean="0">
              <a:latin typeface="Sakha Times New Roman" pitchFamily="18" charset="0"/>
              <a:cs typeface="Sakha 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В процессе работы по развитию игры с макетами решаются</a:t>
            </a:r>
            <a:r>
              <a:rPr lang="ru-RU" dirty="0" smtClean="0">
                <a:latin typeface="Sakha Times New Roman" pitchFamily="18" charset="0"/>
                <a:cs typeface="Sakha 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следующи</a:t>
            </a:r>
            <a:r>
              <a:rPr lang="ru-RU" dirty="0" smtClean="0">
                <a:latin typeface="Sakha Times New Roman" pitchFamily="18" charset="0"/>
                <a:cs typeface="Sakha Times New Roman" pitchFamily="18" charset="0"/>
              </a:rPr>
              <a:t>е </a:t>
            </a:r>
            <a:r>
              <a:rPr lang="ru-RU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задачи:</a:t>
            </a:r>
            <a:endParaRPr lang="ru-RU" dirty="0" smtClean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  <a:p>
            <a:r>
              <a:rPr lang="ru-RU" dirty="0" smtClean="0">
                <a:latin typeface="Sakha Times New Roman" pitchFamily="18" charset="0"/>
                <a:cs typeface="Sakha Times New Roman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создаются условия для обогащения представлений у детей о природе и условии для жизни растительного и животного мира;</a:t>
            </a:r>
          </a:p>
          <a:p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-развивается познавательный интерес к живой природе, эмоциональная отзывчивость и любознательность;</a:t>
            </a:r>
          </a:p>
          <a:p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-формируются навыки правильного поведения в природе;</a:t>
            </a:r>
          </a:p>
          <a:p>
            <a:r>
              <a:rPr lang="ru-RU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-воспитывается доброжелательность, отзывчивость к миру природы, бережное отношение к не</a:t>
            </a:r>
            <a:r>
              <a:rPr lang="ru-RU" dirty="0" smtClean="0">
                <a:solidFill>
                  <a:srgbClr val="002060"/>
                </a:solidFill>
              </a:rPr>
              <a:t>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80728"/>
            <a:ext cx="8147248" cy="514543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      В нашей группе  мною созданы настольные макеты  с экологическим содержанием на тему: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«Мир насекомых», 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«Подводный мир», 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«Север», 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«Дикие животные в тайге» 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«Ферма»,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«Бабушкин  двор»,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«Арктика»,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«Пресмыкающиеся»,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«Домашние животные»,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«Зоопарк»,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«Дерево Времена года».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«Огород»</a:t>
            </a:r>
          </a:p>
          <a:p>
            <a:endParaRPr lang="ru-RU" sz="1600" dirty="0">
              <a:solidFill>
                <a:srgbClr val="002060"/>
              </a:solidFill>
              <a:latin typeface="Sakha Times New Roman" pitchFamily="18" charset="0"/>
              <a:cs typeface="Sakha 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400" dirty="0" smtClean="0"/>
              <a:t>         </a:t>
            </a:r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На основе готовых макетов мы проводим экологические занятия, беседы, составление рассказов детьми, сюжетно-ролевые и режиссерские игры, дидактические игры, посвящённые ознакомлению детей с различными биозонами.  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      Также детям очень интересно просто рассматривать макеты, узнавать знакомые растения, обыгрывать макет, используя</a:t>
            </a:r>
            <a:r>
              <a:rPr lang="ru-RU" sz="1800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разных животных.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      На всех этапах работы дети закрепляют впечатления в продуктивной деятельности. Наборы персонажей, аксессуаров к ним и сами макеты должны быть доступны дошкольникам для свободного выбора и игры. Надо отметить, что все объекты не прикреплены к макетам, дети могут свободно их перемещать по всей поверхности макета.</a:t>
            </a:r>
          </a:p>
          <a:p>
            <a:pPr>
              <a:buNone/>
            </a:pPr>
            <a:r>
              <a:rPr lang="ru-RU" sz="1800" dirty="0" smtClean="0"/>
              <a:t> 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       Все представленные макеты используются и для закрепления полученных знаний в повседневной жизни детей.  С помощью них мы формируем у дошкольников понимание, что все живые существа нуждаются в определённых условиях жизни, удовлетворяющие их потребностям.</a:t>
            </a:r>
            <a:r>
              <a:rPr lang="ru-RU" sz="1800" b="1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  </a:t>
            </a:r>
            <a:r>
              <a:rPr lang="ru-RU" sz="1800" dirty="0" smtClean="0">
                <a:solidFill>
                  <a:srgbClr val="002060"/>
                </a:solidFill>
                <a:latin typeface="Sakha Times New Roman" pitchFamily="18" charset="0"/>
                <a:cs typeface="Sakha Times New Roman" pitchFamily="18" charset="0"/>
              </a:rPr>
              <a:t>Макетирование способствует развитию речи, так как при самостоятельной творческой деятельности дети описывают, сравнивают, рассуждают, задают много вопросов, пополняют свой словарный запас. Макетирование способствует и сенсорному развитию детей, так как в процессе исполнения макета дети знакомятся с различными по фактуре, качеству, форме материалами, развиваются их чувства, активизируется мелкая моторика рук. </a:t>
            </a:r>
          </a:p>
          <a:p>
            <a:endParaRPr lang="ru-RU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Ожидаемые результаты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Повышение уровня экологической культуры ,бережного отношения к родной природе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Развитие эмоциональной отзывчивости  к объектам окружающего мира.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Обогащение представлений об окружающей действительности .интереса к родной природе в играх с макетами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Привитие навыков экологически грамотного поведения в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природе и в быту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1032</TotalTime>
  <Words>371</Words>
  <Application>Microsoft Office PowerPoint</Application>
  <PresentationFormat>Экран (4:3)</PresentationFormat>
  <Paragraphs>94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Открытая</vt:lpstr>
      <vt:lpstr>                     «Патриотическое  воспитание  детей  дошкольного возраста , через  организацию экологических макетов в  ДОУ»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Предметно-развивающая среда в соответствии с ФГОС</dc:title>
  <dc:creator>US-7</dc:creator>
  <cp:lastModifiedBy>Oksana</cp:lastModifiedBy>
  <cp:revision>131</cp:revision>
  <dcterms:created xsi:type="dcterms:W3CDTF">2014-11-04T14:32:47Z</dcterms:created>
  <dcterms:modified xsi:type="dcterms:W3CDTF">2022-09-26T09:15:41Z</dcterms:modified>
</cp:coreProperties>
</file>