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5" r:id="rId1"/>
  </p:sldMasterIdLst>
  <p:sldIdLst>
    <p:sldId id="258" r:id="rId2"/>
    <p:sldId id="260" r:id="rId3"/>
    <p:sldId id="262" r:id="rId4"/>
    <p:sldId id="267" r:id="rId5"/>
    <p:sldId id="265" r:id="rId6"/>
    <p:sldId id="280" r:id="rId7"/>
    <p:sldId id="281" r:id="rId8"/>
    <p:sldId id="288" r:id="rId9"/>
    <p:sldId id="282" r:id="rId10"/>
    <p:sldId id="286" r:id="rId11"/>
    <p:sldId id="287" r:id="rId12"/>
    <p:sldId id="272" r:id="rId13"/>
    <p:sldId id="289" r:id="rId14"/>
    <p:sldId id="279" r:id="rId15"/>
    <p:sldId id="290" r:id="rId16"/>
    <p:sldId id="274" r:id="rId17"/>
    <p:sldId id="283" r:id="rId18"/>
    <p:sldId id="284" r:id="rId19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828"/>
    <a:srgbClr val="FFFF99"/>
    <a:srgbClr val="9571FB"/>
    <a:srgbClr val="DB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128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60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2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5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8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6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4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62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86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2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F828">
                <a:alpha val="36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2EBF7-3A55-4CB0-A534-538F92501294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E08FD-9455-415C-91B8-38C5391724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5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18" Type="http://schemas.microsoft.com/office/2007/relationships/hdphoto" Target="../media/hdphoto19.wdp"/><Relationship Id="rId26" Type="http://schemas.microsoft.com/office/2007/relationships/hdphoto" Target="../media/hdphoto23.wdp"/><Relationship Id="rId3" Type="http://schemas.openxmlformats.org/officeDocument/2006/relationships/image" Target="../media/image19.png"/><Relationship Id="rId21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microsoft.com/office/2007/relationships/hdphoto" Target="../media/hdphoto16.wdp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24" Type="http://schemas.microsoft.com/office/2007/relationships/hdphoto" Target="../media/hdphoto22.wdp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microsoft.com/office/2007/relationships/hdphoto" Target="../media/hdphoto24.wdp"/><Relationship Id="rId10" Type="http://schemas.microsoft.com/office/2007/relationships/hdphoto" Target="../media/hdphoto2.wdp"/><Relationship Id="rId19" Type="http://schemas.openxmlformats.org/officeDocument/2006/relationships/image" Target="../media/image26.png"/><Relationship Id="rId4" Type="http://schemas.microsoft.com/office/2007/relationships/hdphoto" Target="../media/hdphoto13.wdp"/><Relationship Id="rId9" Type="http://schemas.openxmlformats.org/officeDocument/2006/relationships/image" Target="../media/image7.png"/><Relationship Id="rId14" Type="http://schemas.microsoft.com/office/2007/relationships/hdphoto" Target="../media/hdphoto17.wdp"/><Relationship Id="rId22" Type="http://schemas.microsoft.com/office/2007/relationships/hdphoto" Target="../media/hdphoto21.wdp"/><Relationship Id="rId27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65246"/>
            <a:ext cx="9906000" cy="2908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5369" y="2418309"/>
            <a:ext cx="7229021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13"/>
              </a:spcAft>
            </a:pP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</a:t>
            </a:r>
          </a:p>
          <a:p>
            <a:pPr algn="ctr">
              <a:lnSpc>
                <a:spcPct val="115000"/>
              </a:lnSpc>
              <a:spcAft>
                <a:spcPts val="813"/>
              </a:spcAft>
            </a:pP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 родной край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813"/>
              </a:spcAft>
            </a:pPr>
            <a:endParaRPr lang="ru-RU" sz="2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13"/>
              </a:spcAft>
            </a:pPr>
            <a:r>
              <a:rPr lang="ru-RU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8524" y="305410"/>
            <a:ext cx="5298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учреждение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Абыйская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имени д.т.н.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А.Е.»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7710" y="5715631"/>
            <a:ext cx="3833987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1463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endParaRPr lang="ru-RU" sz="1463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63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Бережнова Мария Владимировна</a:t>
            </a:r>
            <a:endParaRPr lang="ru-RU" sz="1463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yakutskrsp.ru/images/yakutiya_embl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082" y="1003943"/>
            <a:ext cx="1404156" cy="1404156"/>
          </a:xfrm>
          <a:prstGeom prst="rect">
            <a:avLst/>
          </a:prstGeom>
          <a:noFill/>
        </p:spPr>
      </p:pic>
      <p:pic>
        <p:nvPicPr>
          <p:cNvPr id="9" name="Picture 2" descr="C:\Documents and Settings\Жанна\Рабочий стол\sa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2707" y="4585180"/>
            <a:ext cx="1748584" cy="1210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4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r="4919"/>
          <a:stretch/>
        </p:blipFill>
        <p:spPr>
          <a:xfrm>
            <a:off x="3939769" y="1667689"/>
            <a:ext cx="2875091" cy="1879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6680" y="3314429"/>
            <a:ext cx="3507247" cy="2093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0" y="4056024"/>
            <a:ext cx="3878362" cy="2181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3" t="6278" r="19298" b="7450"/>
          <a:stretch/>
        </p:blipFill>
        <p:spPr>
          <a:xfrm>
            <a:off x="623587" y="1104971"/>
            <a:ext cx="2634583" cy="2010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5794" y="653143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Настольно-дидактической игры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«Мой родной край»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18" y="3900622"/>
            <a:ext cx="4023746" cy="2263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6" y="581964"/>
            <a:ext cx="4456090" cy="2506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6" y="1919576"/>
            <a:ext cx="2219996" cy="2959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" y="3714750"/>
            <a:ext cx="4230745" cy="2524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621" y="1151142"/>
            <a:ext cx="4215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родной край»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9" y="2450373"/>
            <a:ext cx="4219345" cy="2373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" y="917347"/>
            <a:ext cx="4230745" cy="23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218" y="977276"/>
            <a:ext cx="4093698" cy="4670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Авторская настольно-дидактическая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«Гербы Якутии.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закреплению знаний о гербе родного края</a:t>
            </a: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800" dirty="0"/>
              <a:t>1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Развивать и обогащать знания дошкольников о нашей многонациональной Родине, дать общее представление о Якутии.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детей с обычаями и традициями и укладом  жизни.</a:t>
            </a:r>
          </a:p>
          <a:p>
            <a:pPr>
              <a:lnSpc>
                <a:spcPct val="107000"/>
              </a:lnSpc>
              <a:spcBef>
                <a:spcPts val="539"/>
              </a:spcBef>
              <a:spcAft>
                <a:spcPts val="539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endParaRPr lang="ru-RU" sz="140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26258" y="1129676"/>
            <a:ext cx="4109524" cy="4560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состоит из  140 деталей.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предназначена для детей с 5-7 лет. 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игры дети знакомятся с гербами улусов  Саха (Якутия). Знакомятся с историей и укладом жизни людей. Игра развивает мышление и общение друг с другом. 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игры: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Играть могут любое количество детей. Надо собрать из частей целое. 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8" y="697005"/>
            <a:ext cx="4437472" cy="2496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2760" y="757818"/>
            <a:ext cx="5068094" cy="151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«Гербы»</a:t>
            </a:r>
          </a:p>
          <a:p>
            <a:pPr>
              <a:lnSpc>
                <a:spcPct val="107000"/>
              </a:lnSpc>
              <a:spcAft>
                <a:spcPts val="803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6" r="10169"/>
          <a:stretch/>
        </p:blipFill>
        <p:spPr>
          <a:xfrm>
            <a:off x="348300" y="3340165"/>
            <a:ext cx="4094638" cy="303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88"/>
          <a:stretch/>
        </p:blipFill>
        <p:spPr>
          <a:xfrm>
            <a:off x="4953000" y="2625270"/>
            <a:ext cx="4598864" cy="30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332" y="1399628"/>
            <a:ext cx="80336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«Карта Якутии»</a:t>
            </a:r>
          </a:p>
          <a:p>
            <a:endParaRPr lang="ru-RU" sz="28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обобщить и закрепить знания детей о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районах Республики Саха (Якутия)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Учить собирать целостную картину из множества мелких деталей. Развивать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внимание, логическое мышление. Развивать мелкую моторику рук. </a:t>
            </a:r>
          </a:p>
          <a:p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развивают восприятие целого, воображение, мелкую моторику,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координацию движений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логическое и наглядно-образное мышление, связную речь.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0" y="403017"/>
            <a:ext cx="5094357" cy="2865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3405808"/>
            <a:ext cx="5473148" cy="3078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9801" y="1438039"/>
            <a:ext cx="4362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Якутии»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9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8309" y="201962"/>
            <a:ext cx="480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823" y="1024385"/>
            <a:ext cx="973317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Иллюстрированный атлас Республики Саха: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С.К.Аржакова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В.И.Пестерев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>
              <a:buAutoNum type="arabicPeriod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В.М. Лыткин.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Якутск: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Якутия удивительная и загадочная: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С.К.Аржакова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Якутск: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Пресноводные рыбы, земноводные и пресмыкающиеся Якутии: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– определитель: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Б.И.Сидоров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М.М.Тяптиргянов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Якутск: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Ɵ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бүгэбит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оло5о-дьа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а5а: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ойуулаах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тылдьыт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Уклад жизни народа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иллюстрированный словарь: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И.Г.Федоров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П.К.Васильев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Саха сирин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үүнээйитэ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кыыла-сүөлэ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В.Н.Винокуров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2004.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Ийэ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дойду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диэн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С.А.Рожина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М.А.Власова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В.Р.Жиркова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Олоҥхо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ойуулаах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тылдьыта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В.В.Аммосова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Н.И.Филиппова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Е.П.Чехордуна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</a:p>
          <a:p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Якут.край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Хамсыыр-харамай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эйгэтэ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Г.М.Федоров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З.П.Федорова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Абыйский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улус: от седой старины до наших дней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Саха сирин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дьиктилэрэ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Г.М.Федоров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З.П.Федорова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Дьокуускай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Ягодные растения Якутии: Справочник определитель: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Насекомые Якутии. Жуки.</a:t>
            </a:r>
          </a:p>
        </p:txBody>
      </p:sp>
    </p:spTree>
    <p:extLst>
      <p:ext uri="{BB962C8B-B14F-4D97-AF65-F5344CB8AC3E}">
        <p14:creationId xmlns:p14="http://schemas.microsoft.com/office/powerpoint/2010/main" val="7847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6424" r="15309"/>
          <a:stretch/>
        </p:blipFill>
        <p:spPr>
          <a:xfrm rot="4427642">
            <a:off x="135534" y="1672688"/>
            <a:ext cx="1882316" cy="1345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9712" r="18321" b="3555"/>
          <a:stretch/>
        </p:blipFill>
        <p:spPr>
          <a:xfrm rot="4420133">
            <a:off x="1877920" y="1488335"/>
            <a:ext cx="1596246" cy="1233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7608" r="10241" b="921"/>
          <a:stretch/>
        </p:blipFill>
        <p:spPr>
          <a:xfrm rot="5400000">
            <a:off x="3224532" y="1057097"/>
            <a:ext cx="1380750" cy="9552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3" t="6278" r="19298" b="7450"/>
          <a:stretch/>
        </p:blipFill>
        <p:spPr>
          <a:xfrm>
            <a:off x="3966663" y="3132116"/>
            <a:ext cx="1681514" cy="1283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5732" r="13407" b="4614"/>
          <a:stretch/>
        </p:blipFill>
        <p:spPr>
          <a:xfrm rot="6125983">
            <a:off x="5688291" y="3562665"/>
            <a:ext cx="1597214" cy="1060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6201" r="18321" b="8935"/>
          <a:stretch/>
        </p:blipFill>
        <p:spPr>
          <a:xfrm rot="4597489">
            <a:off x="1188314" y="3842863"/>
            <a:ext cx="1550940" cy="1168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1" r="15374" b="4229"/>
          <a:stretch/>
        </p:blipFill>
        <p:spPr>
          <a:xfrm rot="4348109">
            <a:off x="121342" y="4859641"/>
            <a:ext cx="1362851" cy="1076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10268" r="13143" b="8467"/>
          <a:stretch/>
        </p:blipFill>
        <p:spPr>
          <a:xfrm rot="6191638">
            <a:off x="6956405" y="3644059"/>
            <a:ext cx="1762841" cy="1068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7385" r="24120" b="7584"/>
          <a:stretch/>
        </p:blipFill>
        <p:spPr>
          <a:xfrm rot="6126496">
            <a:off x="7718552" y="1500491"/>
            <a:ext cx="1643190" cy="12092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4" t="3537" r="18840" b="8565"/>
          <a:stretch/>
        </p:blipFill>
        <p:spPr>
          <a:xfrm rot="5400000">
            <a:off x="4633267" y="1025507"/>
            <a:ext cx="1462703" cy="10142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7" r="16132"/>
          <a:stretch/>
        </p:blipFill>
        <p:spPr>
          <a:xfrm rot="6064757">
            <a:off x="6098352" y="1572895"/>
            <a:ext cx="1451657" cy="1047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2583" r="17798"/>
          <a:stretch/>
        </p:blipFill>
        <p:spPr>
          <a:xfrm rot="6528725">
            <a:off x="8239561" y="4542515"/>
            <a:ext cx="1522969" cy="12260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691" r="19171" b="3883"/>
          <a:stretch/>
        </p:blipFill>
        <p:spPr>
          <a:xfrm rot="4968009">
            <a:off x="2444130" y="3462462"/>
            <a:ext cx="1508918" cy="10619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3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3" y="6434377"/>
            <a:ext cx="9906000" cy="2908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547" y="754013"/>
            <a:ext cx="8534400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Ознакомление детей с родным краем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925" b="1" i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355" y="1199644"/>
            <a:ext cx="8664478" cy="4206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284" algn="just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1.Познакомить детей с особенностями Республики Саха (животный и растительный мир);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бережное отношения к природе;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Интерес к культурному наследию своего народа;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Знакомить с символиками Республики Саха (Якутия);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Знакомить с картой Республики Саха (Якутия);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Развивать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познавательную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активность используя игровые методы обучения;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7.Создать дидактический материал для расширения представления о родном крае;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Формировать позитивное, уважительное отношение к родному  краю, жителям , труду.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1475" indent="-371475" algn="just">
              <a:lnSpc>
                <a:spcPct val="150000"/>
              </a:lnSpc>
              <a:buAutoNum type="arabicPeriod"/>
            </a:pPr>
            <a:endParaRPr lang="ru-RU" sz="1625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1959" y="359687"/>
            <a:ext cx="7009572" cy="382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Планируемый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Дети имеют общее представление о родной республике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Знают флору и фауну своей республики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Проявляют любовь и уважение к культурным ценностям якутов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Формируется бережное отношение к природе  родного края.</a:t>
            </a:r>
          </a:p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3206" y="3680019"/>
            <a:ext cx="8299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026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Новизна: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  дидактического  материала для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реализации     национально-регионального компонента ООП на основе ФГОС ДО .</a:t>
            </a:r>
          </a:p>
        </p:txBody>
      </p:sp>
    </p:spTree>
    <p:extLst>
      <p:ext uri="{BB962C8B-B14F-4D97-AF65-F5344CB8AC3E}">
        <p14:creationId xmlns:p14="http://schemas.microsoft.com/office/powerpoint/2010/main" val="1100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7359" y="638837"/>
            <a:ext cx="8302486" cy="3551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Подготовительный: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подбор методической литературы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-подбор художественной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</a:p>
          <a:p>
            <a:pPr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О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знакомление детей с родным краем (Занятия, беседы, экскурсии, игры и т.д.)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914"/>
              </a:spcBef>
              <a:spcAft>
                <a:spcPts val="914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дидактического материала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«Родной край»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715" y="4171294"/>
            <a:ext cx="8581610" cy="198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.Заключительный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1.Обобщение результатов работы в виде презентации  "Моя родина - Якутия"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2.Проведение контрольных срезов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3.Распространение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работы </a:t>
            </a:r>
          </a:p>
          <a:p>
            <a:endParaRPr lang="ru-RU" sz="2275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4299"/>
            <a:ext cx="9906000" cy="2908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1183" y="641631"/>
            <a:ext cx="8897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Проведенная работа: </a:t>
            </a: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«Воспитание любви к родному краю»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созданы уголки родного края: «Моя родина –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Абый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371" y="2071457"/>
            <a:ext cx="91307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Создан дидактический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«Моя малая Родина»</a:t>
            </a:r>
          </a:p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«Гербы»</a:t>
            </a:r>
          </a:p>
          <a:p>
            <a:pPr marL="514350" indent="-514350">
              <a:buAutoNum type="arabicPeriod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 «Мой родной край»</a:t>
            </a:r>
          </a:p>
          <a:p>
            <a:pPr marL="514350" indent="-514350">
              <a:buAutoNum type="arabicPeriod"/>
            </a:pP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«Карта Якутии» </a:t>
            </a:r>
          </a:p>
          <a:p>
            <a:pPr marL="514350" indent="-514350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6956"/>
            <a:ext cx="9906000" cy="2908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2261" y="456891"/>
            <a:ext cx="8994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Перспективный план работы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ознакомлению с родным краем 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старшей группе «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Мичээр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2021-2022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уч.гг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41917"/>
              </p:ext>
            </p:extLst>
          </p:nvPr>
        </p:nvGraphicFramePr>
        <p:xfrm>
          <a:off x="455815" y="1357154"/>
          <a:ext cx="8994370" cy="497255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911339"/>
                <a:gridCol w="2587114"/>
                <a:gridCol w="2500125"/>
                <a:gridCol w="995792"/>
              </a:tblGrid>
              <a:tr h="348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с детьми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  <a:endParaRPr lang="ru-RU" sz="1400" b="1" i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педагога</a:t>
                      </a:r>
                      <a:endParaRPr lang="ru-RU" sz="1400" b="1" i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sz="1400" b="1" i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</a:tr>
              <a:tr h="1044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«Семья»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«Моя семья"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прогулки в лес, на озеро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контрольных срезов по ознакомлению с окружающим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Поход с родителями  «Осень золотая»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генеалогического древо семьи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Оформление семейного альбома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плана;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контрольных срезов;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литературы;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строительного материала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</a:tr>
              <a:tr h="696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«Детский сад»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СРИ «В гостях у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Айыыны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«Семья – это …..»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  для родителей  на тему «Воспитание любви к родному краю»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Изготовление настольно-дидактической игры «Торообут дойдум – Абый»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</a:tr>
              <a:tr h="696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«Домашние и дикие животные»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Занятие «Кто живет в лесу»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Развлечение «Байанай – хозяин тайги»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Викторина «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Байанайдаах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булчут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Помощь родителей по благоустройству группы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патриотического уголка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макета села Абый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</a:tr>
              <a:tr h="1566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«Традиции и обычаи наших предков»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Беседы с детьми, экскурсия в школьный  музей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Дидактическая игра ««Кто быстрее соберет?»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Изготовление атрибутов якутских сказок (Шапочки из папье маше, кукольный театр)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Изготовление СРИ конструктор «Саха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ыала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48" marR="486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3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6956"/>
            <a:ext cx="9906000" cy="29089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44212"/>
              </p:ext>
            </p:extLst>
          </p:nvPr>
        </p:nvGraphicFramePr>
        <p:xfrm>
          <a:off x="322811" y="620143"/>
          <a:ext cx="9260377" cy="54681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981157"/>
                <a:gridCol w="2670552"/>
                <a:gridCol w="2580759"/>
                <a:gridCol w="1027909"/>
              </a:tblGrid>
              <a:tr h="777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«Труд людей»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Наблюдение за работой пом.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воспитателя, повара, прачки.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Дидактические  игры «Определи место», «Что изменилось».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видеороликов «Наши семейные традиции»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Электронное учебное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«Абый»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настольной игры «Мой родной край»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</a:tr>
              <a:tr h="777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«Организации»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с детьми с помощью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пособия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СРИ «Магазин»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Настольная игра «Макет села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Абый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«Мой папа - защитник Родины»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(фотовыставка)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«Детско-родительские отношения»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настольной игры «Мой родной край»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</a:tr>
              <a:tr h="93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 Природа нашего края»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, рассматривание иллюстраций, фотографий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Абыя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разное время года.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прогулки в лес, на озеро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Настольная игра «Мой родной край»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Заочный конкурс фотографий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«Природа нашего края»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настольной игры –пазл «Карта Якутии»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</a:tr>
              <a:tr h="777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Тема: «Мой родной край -Якутия»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«Символы нашей Республики»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Дидактические игры «Угадай животное», «Что где находится»,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Заочная викторина  «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Торообут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дойдум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котордоро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настольной игры –пазл «Гербы Якутии»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</a:tr>
              <a:tr h="1087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: «Улицы моего села»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 «Карта Якутии»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Прогулки по улицам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Обследование детей на определение итоговых знаний. Беседы с детьми, 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Игра «Что? Где? Когда?»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Развлечение для детей и родителей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настольной игры –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пазл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«Гербы Якутии»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36" marR="43436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79613" y="179228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7883" y="787230"/>
            <a:ext cx="851198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Авторская настольная  дидактическая игра </a:t>
            </a:r>
            <a:r>
              <a:rPr lang="ru-RU" sz="2400" b="1" i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Родной край</a:t>
            </a:r>
            <a:r>
              <a:rPr lang="ru-RU" sz="2400" b="1" i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24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Цель: Формирование представлений о жизни предков народа Саха о природе родного края. Развивать  у детей интерес к живой природе и игровой деятельности.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детей самостоятельно придумывать сюжет игры;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мелкую моторику;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связную речь;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Обогащать словарный запас;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бережное отношение к окружающей среде;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Обучить правилам поведения в лесу;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ориентировку в пространстве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Во время игры дети знакомятся с укладом жизни народа Саха. Знакомятся с жизнью животного и растительного мира своего края. Игра развивает у детей  фантазию, мышление и общение друг с другом.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 игры: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Играть могут любое количество детей. Фигурки нужно вставлять в любые   лунки по месту их обитания и проживания. Дети самостоятельно развивают сюжет игры. Занятия с игрой способствуют развитию у детей уверенного ориентирования в пространстве, закреплению таких понятий, как «близкий» или «далекий», «налево», «направо», «спереди», «сзади»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7105"/>
            <a:ext cx="9906000" cy="29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290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6956"/>
            <a:ext cx="9906000" cy="29089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55329"/>
              </p:ext>
            </p:extLst>
          </p:nvPr>
        </p:nvGraphicFramePr>
        <p:xfrm>
          <a:off x="525495" y="1972575"/>
          <a:ext cx="9164102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051"/>
                <a:gridCol w="458205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Игра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Настольная – дидактическая  игра </a:t>
                      </a:r>
                      <a:r>
                        <a:rPr lang="ru-RU" sz="1400" b="1" i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«Мой родной край» </a:t>
                      </a:r>
                    </a:p>
                    <a:p>
                      <a:endParaRPr lang="ru-RU" sz="14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представлений о жизни предков народа Саха о природе родного края. Развивать  у детей интерес к живой природе и игровой деятельности. </a:t>
                      </a:r>
                    </a:p>
                    <a:p>
                      <a:endParaRPr lang="ru-RU" sz="14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Пазл</a:t>
                      </a:r>
                      <a:r>
                        <a:rPr lang="ru-RU" sz="14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«Гербы»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«Карта Якутии»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Знакомить</a:t>
                      </a:r>
                      <a:r>
                        <a:rPr lang="ru-RU" sz="1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гербами районов Республики Саха (Якутия).</a:t>
                      </a:r>
                      <a:r>
                        <a:rPr lang="ru-RU" sz="1400" b="1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</a:t>
                      </a:r>
                      <a:endParaRPr lang="ru-RU" sz="1400" b="1" i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Знакомить с картой Республики Саха(Якутия). С районами</a:t>
                      </a:r>
                      <a:r>
                        <a:rPr lang="ru-RU" sz="1400" b="1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 их расположением. </a:t>
                      </a:r>
                      <a:endParaRPr lang="ru-RU" sz="1400" b="1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73998" y="780292"/>
            <a:ext cx="6758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Дидактический материал «Моя малая Родина»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лая Родина новый воспитатель года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Малая Родина новый воспитатель года</Template>
  <TotalTime>0</TotalTime>
  <Words>1328</Words>
  <Application>Microsoft Office PowerPoint</Application>
  <PresentationFormat>Лист A4 (210x297 мм)</PresentationFormat>
  <Paragraphs>209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Малая Родина новый воспитатель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</cp:revision>
  <dcterms:created xsi:type="dcterms:W3CDTF">2022-12-05T05:58:15Z</dcterms:created>
  <dcterms:modified xsi:type="dcterms:W3CDTF">2022-12-05T05:59:14Z</dcterms:modified>
</cp:coreProperties>
</file>