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9" r:id="rId5"/>
    <p:sldId id="275" r:id="rId6"/>
    <p:sldId id="272" r:id="rId7"/>
    <p:sldId id="267" r:id="rId8"/>
    <p:sldId id="297" r:id="rId9"/>
    <p:sldId id="280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118" autoAdjust="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B536-CE61-43FC-897B-5D32DCFFD6AA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9C3E2-2A3E-4CD8-B57B-39FCE3F4F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3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8122AF-B637-4DC4-9C0C-0BAFA2C66107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0EC2E-4C1B-49AB-986E-6E7CB4995A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25144"/>
            <a:ext cx="4104456" cy="1584176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Данилова Елена Семеновна </a:t>
            </a:r>
          </a:p>
          <a:p>
            <a:pPr algn="r"/>
            <a:r>
              <a:rPr lang="ru-RU" b="1" dirty="0">
                <a:solidFill>
                  <a:srgbClr val="0070C0"/>
                </a:solidFill>
                <a:latin typeface="Gabriola" pitchFamily="82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читель нач. классов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МБОУ «</a:t>
            </a:r>
            <a:r>
              <a:rPr lang="ru-RU" b="1" dirty="0" err="1" smtClean="0">
                <a:solidFill>
                  <a:srgbClr val="0070C0"/>
                </a:solidFill>
                <a:latin typeface="Gabriola" pitchFamily="82" charset="0"/>
              </a:rPr>
              <a:t>Верхоянская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 СОШ им. </a:t>
            </a:r>
            <a:r>
              <a:rPr lang="ru-RU" b="1" dirty="0" err="1" smtClean="0">
                <a:solidFill>
                  <a:srgbClr val="0070C0"/>
                </a:solidFill>
                <a:latin typeface="Gabriola" pitchFamily="82" charset="0"/>
              </a:rPr>
              <a:t>М.Л.Новгородова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»</a:t>
            </a:r>
            <a:endParaRPr lang="ru-RU" b="1" dirty="0" smtClean="0">
              <a:solidFill>
                <a:srgbClr val="0070C0"/>
              </a:solidFill>
              <a:latin typeface="Gabriola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232248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>
                <a:solidFill>
                  <a:srgbClr val="0070C0"/>
                </a:solidFill>
              </a:rPr>
              <a:t>Верхоянская</a:t>
            </a:r>
            <a:r>
              <a:rPr lang="ru-RU" sz="1600" dirty="0">
                <a:solidFill>
                  <a:srgbClr val="0070C0"/>
                </a:solidFill>
              </a:rPr>
              <a:t> средняя общеобразовательная школа им. </a:t>
            </a:r>
            <a:r>
              <a:rPr lang="ru-RU" sz="1600" dirty="0" err="1">
                <a:solidFill>
                  <a:srgbClr val="0070C0"/>
                </a:solidFill>
              </a:rPr>
              <a:t>М.Л.Новгородова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8800" dirty="0" smtClean="0">
                <a:solidFill>
                  <a:srgbClr val="C00000"/>
                </a:solidFill>
                <a:latin typeface="Gabriola" pitchFamily="82" charset="0"/>
              </a:rPr>
              <a:t>Мой северный </a:t>
            </a:r>
            <a:r>
              <a:rPr lang="ru-RU" sz="8800" dirty="0" smtClean="0">
                <a:solidFill>
                  <a:srgbClr val="C00000"/>
                </a:solidFill>
                <a:latin typeface="Gabriola" pitchFamily="82" charset="0"/>
              </a:rPr>
              <a:t>дом</a:t>
            </a:r>
            <a:br>
              <a:rPr lang="ru-RU" sz="8800" dirty="0" smtClean="0">
                <a:solidFill>
                  <a:srgbClr val="C00000"/>
                </a:solidFill>
                <a:latin typeface="Gabriola" pitchFamily="82" charset="0"/>
              </a:rPr>
            </a:br>
            <a:endParaRPr lang="ru-RU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Отчет ВУД - погружения\Фото ВУД\20180511_113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317"/>
            <a:ext cx="4392488" cy="244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2" descr="C:\Users\123\Desktop\Отчет ВУД - погружения\Фото ВУД\20180511_14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3"/>
            <a:ext cx="4392488" cy="243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2" descr="C:\Users\123\Desktop\Отчет ВУД - погружения\Фото ВУД\20180511_14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39248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2" descr="C:\Users\123\Desktop\Отчет ВУД - погружения\Фото ВУД\20180511_141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9898" y="2744925"/>
            <a:ext cx="2880320" cy="4392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Отчет ВУД - погружения\Фото ВУД\Новая папка\20180514_141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512676"/>
            <a:ext cx="4176464" cy="271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2" descr="C:\Users\123\Desktop\Отчет ВУД - погружения\Фото ВУД\20180514_141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4032448" cy="26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23\Desktop\Отчет ВУД - погружения\Фото ВУД\Новая папка\20180514_141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3717032"/>
            <a:ext cx="417646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23\Desktop\Отчет ВУД - погружения\Фото ВУД\Новая папка\20180514_1414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57" y="3695537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Отчет ВУД - погружения\Фото ВУД\20180511_141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9811" y="1337420"/>
            <a:ext cx="4968552" cy="336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2" descr="C:\Users\123\Desktop\Отчет ВУД - погружения\20180514_144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29" y="3861048"/>
            <a:ext cx="453650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2" descr="C:\Users\123\Desktop\Отчет ВУД - погружения\Фото ВУД\20180511_141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7709" y="593773"/>
            <a:ext cx="3155725" cy="26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Отчет ВУД - погружения\Фото ВУД\20180511_141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42843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2" descr="C:\Users\123\Desktop\Отчет ВУД - погружения\Фото ВУД\Новая папка\20180514_141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476673"/>
            <a:ext cx="4248472" cy="345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51520" y="45811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rgbClr val="0070C0"/>
                </a:solidFill>
              </a:rPr>
              <a:t>Трудностей в работе с  детьми, как таковых, не было; было желание помочь ребятам  проявить себя, раскрыть способности, научиться общаться со сверстниками, помогать друг другу, работать единым дружным коллективом.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Трудности были в том, что не все приносили  указанный материал для занятия. Из – за этого пришлось корректировать  программу.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72697"/>
            <a:ext cx="9144000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srgbClr val="0070C0"/>
              </a:solidFill>
            </a:endParaRPr>
          </a:p>
          <a:p>
            <a:pPr lvl="0"/>
            <a:endParaRPr lang="ru-RU" sz="1600" dirty="0">
              <a:solidFill>
                <a:srgbClr val="0070C0"/>
              </a:solidFill>
            </a:endParaRPr>
          </a:p>
          <a:p>
            <a:pPr lvl="0"/>
            <a:endParaRPr lang="ru-RU" sz="1600" dirty="0" smtClean="0">
              <a:solidFill>
                <a:srgbClr val="0070C0"/>
              </a:solidFill>
            </a:endParaRPr>
          </a:p>
          <a:p>
            <a:pPr lvl="0"/>
            <a:endParaRPr lang="ru-RU" sz="1600" dirty="0">
              <a:solidFill>
                <a:srgbClr val="0070C0"/>
              </a:solidFill>
            </a:endParaRPr>
          </a:p>
          <a:p>
            <a:pPr lvl="0"/>
            <a:endParaRPr lang="ru-RU" sz="1600" dirty="0" smtClean="0">
              <a:solidFill>
                <a:srgbClr val="0070C0"/>
              </a:solidFill>
            </a:endParaRPr>
          </a:p>
          <a:p>
            <a:pPr lvl="0"/>
            <a:endParaRPr lang="ru-RU" sz="1600" dirty="0">
              <a:solidFill>
                <a:srgbClr val="0070C0"/>
              </a:solidFill>
            </a:endParaRPr>
          </a:p>
          <a:p>
            <a:pPr lvl="0"/>
            <a:endParaRPr lang="ru-RU" sz="1600" dirty="0" smtClean="0">
              <a:solidFill>
                <a:srgbClr val="0070C0"/>
              </a:solidFill>
            </a:endParaRPr>
          </a:p>
          <a:p>
            <a:pPr lvl="0"/>
            <a:endParaRPr lang="ru-RU" sz="1600" dirty="0">
              <a:solidFill>
                <a:srgbClr val="0070C0"/>
              </a:solidFill>
            </a:endParaRPr>
          </a:p>
          <a:p>
            <a:pPr lvl="0"/>
            <a:endParaRPr lang="ru-RU" sz="1600" dirty="0" smtClean="0">
              <a:solidFill>
                <a:srgbClr val="0070C0"/>
              </a:solidFill>
            </a:endParaRPr>
          </a:p>
          <a:p>
            <a:pPr lvl="0"/>
            <a:endParaRPr lang="ru-RU" sz="1600" dirty="0">
              <a:solidFill>
                <a:srgbClr val="0070C0"/>
              </a:solidFill>
            </a:endParaRPr>
          </a:p>
          <a:p>
            <a:pPr lvl="0"/>
            <a:endParaRPr lang="ru-RU" sz="1600" dirty="0" smtClean="0">
              <a:solidFill>
                <a:srgbClr val="0070C0"/>
              </a:solidFill>
            </a:endParaRPr>
          </a:p>
          <a:p>
            <a:pPr lvl="0"/>
            <a:endParaRPr lang="ru-RU" sz="1600" dirty="0">
              <a:solidFill>
                <a:srgbClr val="0070C0"/>
              </a:solidFill>
            </a:endParaRPr>
          </a:p>
          <a:p>
            <a:pPr lvl="0"/>
            <a:r>
              <a:rPr lang="ru-RU" sz="1600" dirty="0" smtClean="0">
                <a:solidFill>
                  <a:srgbClr val="0070C0"/>
                </a:solidFill>
              </a:rPr>
              <a:t>   Младший </a:t>
            </a:r>
            <a:r>
              <a:rPr lang="ru-RU" sz="1600" dirty="0">
                <a:solidFill>
                  <a:srgbClr val="0070C0"/>
                </a:solidFill>
              </a:rPr>
              <a:t>школьный возраст-это начало всестороннего развития и формирования личности.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Работа творческой группы «Мой северный дом» направлено на реализацию имеющихся знаний, умений и навыков в практической деятельности.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 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 Учащиеся получают навыки работы с использованием различной техники. Одним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из главных принципов организации занятий являлось чередование разнообразных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видов деятельности учащихся. В основном она носила практический характер, но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и теоретические сведения были достаточно получены обучающимися. Нужно иметь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в виду, что учащиеся приходят на занятие с большим желание побыстрее применить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полученные навыки при выполнении какого-либо изделия для себя. Поэтому </a:t>
            </a:r>
            <a:r>
              <a:rPr lang="ru-RU" sz="1600" dirty="0" err="1">
                <a:solidFill>
                  <a:srgbClr val="0070C0"/>
                </a:solidFill>
              </a:rPr>
              <a:t>необ</a:t>
            </a:r>
            <a:r>
              <a:rPr lang="ru-RU" sz="1600" dirty="0">
                <a:solidFill>
                  <a:srgbClr val="0070C0"/>
                </a:solidFill>
              </a:rPr>
              <a:t>-</a:t>
            </a:r>
          </a:p>
          <a:p>
            <a:pPr lvl="0"/>
            <a:r>
              <a:rPr lang="ru-RU" sz="1600" dirty="0" err="1">
                <a:solidFill>
                  <a:srgbClr val="0070C0"/>
                </a:solidFill>
              </a:rPr>
              <a:t>ходимо</a:t>
            </a:r>
            <a:r>
              <a:rPr lang="ru-RU" sz="1600" dirty="0">
                <a:solidFill>
                  <a:srgbClr val="0070C0"/>
                </a:solidFill>
              </a:rPr>
              <a:t> как можно раньше начинать практические занятия, чередуя их с </a:t>
            </a:r>
            <a:r>
              <a:rPr lang="ru-RU" sz="1600" dirty="0" err="1">
                <a:solidFill>
                  <a:srgbClr val="0070C0"/>
                </a:solidFill>
              </a:rPr>
              <a:t>теорети</a:t>
            </a:r>
            <a:r>
              <a:rPr lang="ru-RU" sz="1600" dirty="0">
                <a:solidFill>
                  <a:srgbClr val="0070C0"/>
                </a:solidFill>
              </a:rPr>
              <a:t>-</a:t>
            </a:r>
          </a:p>
          <a:p>
            <a:pPr lvl="0"/>
            <a:r>
              <a:rPr lang="ru-RU" sz="1600" dirty="0" err="1">
                <a:solidFill>
                  <a:srgbClr val="0070C0"/>
                </a:solidFill>
              </a:rPr>
              <a:t>ческими</a:t>
            </a:r>
            <a:r>
              <a:rPr lang="ru-RU" sz="1600" dirty="0">
                <a:solidFill>
                  <a:srgbClr val="0070C0"/>
                </a:solidFill>
              </a:rPr>
              <a:t>. Для лучшего восприятия учащимися учебного материала были </a:t>
            </a:r>
            <a:r>
              <a:rPr lang="ru-RU" sz="1600" dirty="0" err="1">
                <a:solidFill>
                  <a:srgbClr val="0070C0"/>
                </a:solidFill>
              </a:rPr>
              <a:t>подготов</a:t>
            </a:r>
            <a:r>
              <a:rPr lang="ru-RU" sz="1600" dirty="0">
                <a:solidFill>
                  <a:srgbClr val="0070C0"/>
                </a:solidFill>
              </a:rPr>
              <a:t>-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лены наглядные пособии, презентации.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 Часть ребят, пришедшие на занятие, были малообщительные, которые затруднялись про-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явить себя показать умения, знания, талант. По прошествии нескольких занятий ре-</a:t>
            </a:r>
          </a:p>
          <a:p>
            <a:pPr lvl="0"/>
            <a:r>
              <a:rPr lang="ru-RU" sz="1600" dirty="0" err="1">
                <a:solidFill>
                  <a:srgbClr val="0070C0"/>
                </a:solidFill>
              </a:rPr>
              <a:t>бята</a:t>
            </a:r>
            <a:r>
              <a:rPr lang="ru-RU" sz="1600" dirty="0">
                <a:solidFill>
                  <a:srgbClr val="0070C0"/>
                </a:solidFill>
              </a:rPr>
              <a:t> «нашли себя», реализовали свои способности, проявили разнообразные интересы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к окружающей действительности. Повысился познавательный интерес, появилось желание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созидательной деятельности, желание делать красивые и полезные вещи своими руками.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 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   В процессе обучения у ребят  появились положительные эмоции (смех, радость, удивление),</a:t>
            </a:r>
          </a:p>
          <a:p>
            <a:pPr lvl="0"/>
            <a:r>
              <a:rPr lang="ru-RU" sz="1600" dirty="0">
                <a:solidFill>
                  <a:srgbClr val="0070C0"/>
                </a:solidFill>
              </a:rPr>
              <a:t>снимается напряжённость, беспокойство, озабоченность, нервозность. В группе налаживают</a:t>
            </a:r>
          </a:p>
          <a:p>
            <a:pPr lvl="0"/>
            <a:r>
              <a:rPr lang="ru-RU" sz="1600" dirty="0" err="1">
                <a:solidFill>
                  <a:srgbClr val="0070C0"/>
                </a:solidFill>
              </a:rPr>
              <a:t>ся</a:t>
            </a:r>
            <a:r>
              <a:rPr lang="ru-RU" sz="1600" dirty="0">
                <a:solidFill>
                  <a:srgbClr val="0070C0"/>
                </a:solidFill>
              </a:rPr>
              <a:t> межличностные и укрепляются дружеские отношения, царит искренняя доверительная атмосфера.</a:t>
            </a:r>
          </a:p>
        </p:txBody>
      </p:sp>
    </p:spTree>
    <p:extLst>
      <p:ext uri="{BB962C8B-B14F-4D97-AF65-F5344CB8AC3E}">
        <p14:creationId xmlns:p14="http://schemas.microsoft.com/office/powerpoint/2010/main" val="33374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070992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None/>
              <a:tabLst>
                <a:tab pos="3333750" algn="l"/>
              </a:tabLst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3801576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  <a:tabLst>
                <a:tab pos="3333750" algn="l"/>
              </a:tabLst>
            </a:pPr>
            <a:r>
              <a:rPr lang="ru-RU" sz="9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Программа разработана для занятий с учащимися 1-4 классов во второй половине дня в соответствии с </a:t>
            </a: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новыми требованиями </a:t>
            </a:r>
            <a:r>
              <a:rPr lang="ru-RU" sz="9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ФГОС начального общего образования второго поколения, на основе проекта </a:t>
            </a: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«Образование и воспитание детей ценностям Арктической циркумполярной цивилизации в педагогической среде </a:t>
            </a:r>
            <a:r>
              <a:rPr lang="ru-RU" sz="96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Верхоянского</a:t>
            </a: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Полюса Холода» </a:t>
            </a: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MS Mincho"/>
              </a:rPr>
              <a:t>  </a:t>
            </a:r>
            <a:endParaRPr lang="ru-RU" dirty="0" smtClean="0">
              <a:solidFill>
                <a:srgbClr val="0070C0"/>
              </a:solidFill>
              <a:latin typeface="Times New Roman"/>
              <a:ea typeface="MS Mincho"/>
            </a:endParaRPr>
          </a:p>
          <a:p>
            <a:pPr>
              <a:spcAft>
                <a:spcPts val="0"/>
              </a:spcAft>
              <a:tabLst>
                <a:tab pos="3333750" algn="l"/>
              </a:tabLst>
            </a:pP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MS Mincho"/>
              </a:rPr>
              <a:t>     Содержание </a:t>
            </a:r>
            <a:r>
              <a:rPr lang="ru-RU" sz="9600" dirty="0">
                <a:solidFill>
                  <a:srgbClr val="0070C0"/>
                </a:solidFill>
                <a:latin typeface="Times New Roman"/>
                <a:ea typeface="MS Mincho"/>
              </a:rPr>
              <a:t>программы </a:t>
            </a: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MS Mincho"/>
              </a:rPr>
              <a:t>« Мой северный дом» </a:t>
            </a:r>
            <a:r>
              <a:rPr lang="ru-RU" sz="9600" dirty="0">
                <a:solidFill>
                  <a:srgbClr val="0070C0"/>
                </a:solidFill>
                <a:latin typeface="Times New Roman"/>
                <a:ea typeface="MS Mincho"/>
              </a:rPr>
              <a:t>нацелено на формирование творческой личности и воспитание </a:t>
            </a: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MS Mincho"/>
              </a:rPr>
              <a:t>духовно-нравственных </a:t>
            </a:r>
            <a:r>
              <a:rPr lang="ru-RU" sz="9600" dirty="0">
                <a:solidFill>
                  <a:srgbClr val="0070C0"/>
                </a:solidFill>
                <a:latin typeface="Times New Roman"/>
                <a:ea typeface="MS Mincho"/>
              </a:rPr>
              <a:t>качеств путем целенаправленного и организованного обучения.</a:t>
            </a:r>
          </a:p>
          <a:p>
            <a:pPr>
              <a:spcAft>
                <a:spcPts val="0"/>
              </a:spcAft>
              <a:tabLst>
                <a:tab pos="3333750" algn="l"/>
              </a:tabLst>
            </a:pP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MS Mincho"/>
              </a:rPr>
              <a:t>     Главное </a:t>
            </a:r>
            <a:r>
              <a:rPr lang="ru-RU" sz="9600" dirty="0">
                <a:solidFill>
                  <a:srgbClr val="0070C0"/>
                </a:solidFill>
                <a:latin typeface="Times New Roman"/>
                <a:ea typeface="MS Mincho"/>
              </a:rPr>
              <a:t>– раскрыть и развить индивидуальные художественные способности, которые в той или иной мере свойственны всем детям.</a:t>
            </a:r>
          </a:p>
          <a:p>
            <a:pPr>
              <a:spcAft>
                <a:spcPts val="0"/>
              </a:spcAft>
              <a:tabLst>
                <a:tab pos="3333750" algn="l"/>
              </a:tabLst>
            </a:pPr>
            <a:r>
              <a:rPr lang="ru-RU" sz="9600" dirty="0">
                <a:solidFill>
                  <a:srgbClr val="0070C0"/>
                </a:solidFill>
                <a:latin typeface="Times New Roman"/>
                <a:ea typeface="MS Mincho"/>
              </a:rPr>
              <a:t>    </a:t>
            </a:r>
            <a:r>
              <a:rPr lang="ru-RU" sz="9600" dirty="0" smtClean="0">
                <a:solidFill>
                  <a:srgbClr val="0070C0"/>
                </a:solidFill>
                <a:latin typeface="Times New Roman"/>
                <a:ea typeface="MS Mincho"/>
              </a:rPr>
              <a:t>Актуальность </a:t>
            </a:r>
            <a:r>
              <a:rPr lang="ru-RU" sz="9600" dirty="0">
                <a:solidFill>
                  <a:srgbClr val="0070C0"/>
                </a:solidFill>
                <a:latin typeface="Times New Roman"/>
                <a:ea typeface="MS Mincho"/>
              </a:rPr>
              <a:t>данной программы обусловлена ее практической значимостью. Дети могут применить полученные знания и опыт в дальнейшей жизни. Квалифицированное руководство со стороны педагога должно способствовать активности детей при воплощении ими собственных творческих замыслов, развитию детской одаренности. </a:t>
            </a:r>
          </a:p>
          <a:p>
            <a:endParaRPr lang="ru-RU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347472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333750" algn="l"/>
              </a:tabLst>
            </a:pP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3333750" algn="l"/>
              </a:tabLs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900960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Цель программы: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формирование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 учащихся художественной культуры как составной части материальной и духовной культуры, развитие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художественно-творческой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активности, овладение образным языком декоративно- прикладного искусства.</a:t>
            </a:r>
            <a:b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гармоничного единства личностного, познавательного, коммуникативного и социального развития учащихся, воспитанию у них интереса к активному познанию истории материальной культуры и семейных традиций своего и других народов, уважительного отношения к труду. </a:t>
            </a:r>
            <a:endParaRPr lang="ru-RU" sz="2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</a:t>
            </a:r>
            <a:endParaRPr lang="ru-RU" sz="24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85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513122"/>
            <a:ext cx="9144000" cy="723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Обучающие: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 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закреплять и расширять знания, полученные на уроках технологии;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-знакомить с основами знаний в области композиции, формообразования,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цветоведения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декоративно – прикладного искусства;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-формировать образное, пространственное мышление и умение выразить свою мысль;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-совершенствовать умения и формировать навыки работы нужными инструментами и приспособлениями при обработке различных материалов;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Развивающие: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-пробуждать любознательность в области народного, декоративно – прикладного искусства, технической эстетики, развивать смекалку, изобретательность и устойчивый интерес к творчеству художника и дизайна;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Воспитывающие: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-осуществлять трудовое, эстетическое воспитание младших школьников, воспитывать любовь к своему краю, к традиционному народному искусству;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228600" lvl="0" indent="-182880" algn="just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-добиться самостоятельности детского творчества.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27584"/>
            <a:ext cx="9019452" cy="834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228600" lvl="0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45720" lvl="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Важным </a:t>
            </a: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направлением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в содержании программы является духовно-нравственное воспитание младшего школьника. На уровне предметного воспитания создаются условия для воспитания:</a:t>
            </a:r>
            <a:endParaRPr lang="ru-RU" sz="2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495300" lvl="0" indent="-22860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4953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патриотизма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: через активное познание истории материальной культуры и традиции  своего и других народов;</a:t>
            </a:r>
            <a:endParaRPr lang="ru-RU" sz="2400" dirty="0">
              <a:solidFill>
                <a:srgbClr val="0070C0"/>
              </a:solidFill>
            </a:endParaRPr>
          </a:p>
          <a:p>
            <a:pPr marL="495300" lvl="0" indent="-22860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4953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трудолюбия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, творческого отношения к учению, труду, жизни;</a:t>
            </a:r>
            <a:endParaRPr lang="ru-RU" sz="2400" dirty="0">
              <a:solidFill>
                <a:srgbClr val="0070C0"/>
              </a:solidFill>
            </a:endParaRPr>
          </a:p>
          <a:p>
            <a:pPr marL="495300" lvl="0" indent="-22860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4953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ценностного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отношения к прекрасному, формирования представления об эстетических ценностях;</a:t>
            </a:r>
            <a:endParaRPr lang="ru-RU" sz="2400" dirty="0">
              <a:solidFill>
                <a:srgbClr val="0070C0"/>
              </a:solidFill>
            </a:endParaRPr>
          </a:p>
          <a:p>
            <a:pPr marL="495300" lvl="0" indent="-22860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4953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ценностного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отношения к природе, окружающей среде;</a:t>
            </a:r>
            <a:endParaRPr lang="ru-RU" sz="2400" dirty="0">
              <a:solidFill>
                <a:srgbClr val="0070C0"/>
              </a:solidFill>
            </a:endParaRPr>
          </a:p>
          <a:p>
            <a:pPr marL="495300" lvl="0" indent="-228600"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495300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ценностного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отношения к здоровью (освоение приёмов безопасной работы с инструментами, понимание детьми необходимости применения экологически чистых материалов, организация здорового созидательного досуга).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397980"/>
            <a:ext cx="9252520" cy="789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4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Занятия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художественной практической деятельностью по данной программе решают не только задачи художественного воспитания, но и более масштабные – развивают интеллектуально-творческий потенциал ребёнка. Освоение множества технологических приёмов при работе с разнообразными материалами в условиях простора для свободного творчества помогает детям познать и развить собственные способности и возможности, создаёт условия для развития инициативности, изобретательности, гибкости мышления.        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   Программа вводит ребенка в удивительный мир творчества, дает возможность поверить в себя, в свои способности, предусматривает развитие у обучающихся изобразительных, художественно-конструкторских способностей, нестандартного мышления, творческой индивидуальности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5066"/>
            <a:ext cx="9036496" cy="452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6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914400" lvl="3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60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Программа 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работы творческого объединения рассчитана на один год обучения. Объединение комплектуется из учащихся 2-4 классов</a:t>
            </a:r>
            <a:br>
              <a:rPr lang="ru-RU" sz="2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Режим работы – 2 часа в неделю. </a:t>
            </a:r>
            <a:endParaRPr lang="ru-RU" sz="2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640080" lvl="2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7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27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Общее </a:t>
            </a:r>
            <a:r>
              <a:rPr lang="ru-RU" sz="27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количество часов: 68 часов.</a:t>
            </a:r>
            <a:endParaRPr lang="ru-RU" sz="27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45720" lvl="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45720" lvl="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685800" lvl="1" indent="-182880">
              <a:lnSpc>
                <a:spcPct val="115000"/>
              </a:lnSpc>
              <a:spcBef>
                <a:spcPct val="20000"/>
              </a:spcBef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123\Desktop\Отчет ВУД - погружения\Фото ВУД\20170913_163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3182"/>
            <a:ext cx="24994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23\Desktop\Отчет ВУД - погружения\Фото ВУД\20170913_16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1859" y="3571234"/>
            <a:ext cx="338437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23\Desktop\Отчет ВУД - погружения\Фото ВУД\20170911_172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091986"/>
            <a:ext cx="2448271" cy="33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Были проведены следующие занятия: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-работа с природным материалом;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ru-RU" dirty="0" err="1">
                <a:solidFill>
                  <a:srgbClr val="0070C0"/>
                </a:solidFill>
              </a:rPr>
              <a:t>тестопластика</a:t>
            </a:r>
            <a:r>
              <a:rPr lang="ru-RU" dirty="0">
                <a:solidFill>
                  <a:srgbClr val="0070C0"/>
                </a:solidFill>
              </a:rPr>
              <a:t>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-изготовление сувениров и панно из фетра;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-изготовление цветов из пластики, гофрированной бумаги;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-лепка;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-плетение из верёвки;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-поделки из различных материалов (пластик, коробки из под сока);</a:t>
            </a:r>
          </a:p>
          <a:p>
            <a:pPr lvl="0"/>
            <a:r>
              <a:rPr lang="ru-RU" dirty="0">
                <a:solidFill>
                  <a:srgbClr val="0070C0"/>
                </a:solidFill>
              </a:rPr>
              <a:t>-аппликация из лоскутков ткани; </a:t>
            </a:r>
          </a:p>
        </p:txBody>
      </p:sp>
    </p:spTree>
    <p:extLst>
      <p:ext uri="{BB962C8B-B14F-4D97-AF65-F5344CB8AC3E}">
        <p14:creationId xmlns:p14="http://schemas.microsoft.com/office/powerpoint/2010/main" val="29977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Отчет ВУД - погружения\Фото ВУД\20170915_162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71" y="406624"/>
            <a:ext cx="296852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0514"/>
            <a:ext cx="2808312" cy="2968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23\Desktop\Отчет ВУД - погружения\Фото ВУД\20170915_163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9997" y="392951"/>
            <a:ext cx="2968524" cy="27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123\Desktop\Отчет ВУД - погружения\Фото ВУД\20170915_172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805" y="3730635"/>
            <a:ext cx="3207728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123\Desktop\Отчет ВУД - погружения\Фото ВУД\20170915_180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2953" y="3818685"/>
            <a:ext cx="3210442" cy="2610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123\Desktop\Отчет ВУД - погружения\Фото ВУД\20170915_1734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0395" y="3748890"/>
            <a:ext cx="3207728" cy="277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54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331</TotalTime>
  <Words>847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Верхоянская средняя общеобразовательная школа им. М.Л.Новгородова    Мой северный дом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Верхоянская средняя общеобразовательная школа им. М.Л.Новгородова     Мой северный дом</dc:title>
  <dc:creator>123</dc:creator>
  <cp:lastModifiedBy>ученик-11</cp:lastModifiedBy>
  <cp:revision>62</cp:revision>
  <dcterms:created xsi:type="dcterms:W3CDTF">2018-05-08T01:50:26Z</dcterms:created>
  <dcterms:modified xsi:type="dcterms:W3CDTF">2022-12-20T14:00:12Z</dcterms:modified>
</cp:coreProperties>
</file>