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6" r:id="rId3"/>
    <p:sldId id="258" r:id="rId4"/>
    <p:sldId id="267" r:id="rId5"/>
    <p:sldId id="278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103" d="100"/>
          <a:sy n="103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8910" y="304800"/>
            <a:ext cx="531852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8910" y="3108804"/>
            <a:ext cx="531852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8761" y="304801"/>
            <a:ext cx="1286850" cy="5410200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57350" y="304801"/>
            <a:ext cx="5627111" cy="5410200"/>
          </a:xfrm>
        </p:spPr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5010" y="1600201"/>
            <a:ext cx="48006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3885009" y="4105029"/>
            <a:ext cx="48006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56160" y="1600200"/>
            <a:ext cx="3429000" cy="411480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6610" y="1600200"/>
            <a:ext cx="3429000" cy="411480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56160" y="1600200"/>
            <a:ext cx="3429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656160" y="2505075"/>
            <a:ext cx="3429000" cy="333756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56610" y="1600200"/>
            <a:ext cx="3429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56610" y="2505075"/>
            <a:ext cx="3429000" cy="333756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8209" y="2277477"/>
            <a:ext cx="20574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0360" y="533400"/>
            <a:ext cx="51435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8211" y="4583188"/>
            <a:ext cx="20574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8209" y="2277477"/>
            <a:ext cx="20574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0359" y="533400"/>
            <a:ext cx="51435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1056084" y="647700"/>
            <a:ext cx="497205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8211" y="4583188"/>
            <a:ext cx="20574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6160" y="304800"/>
            <a:ext cx="702945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"/>
              <a:t>Стиль образца заголовка</a:t>
            </a:r>
            <a:endParaRPr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656160" y="1600200"/>
            <a:ext cx="702945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90182" y="6505078"/>
            <a:ext cx="72302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960120" y="6505078"/>
            <a:ext cx="515731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85611" y="6280299"/>
            <a:ext cx="40004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348880"/>
            <a:ext cx="8031266" cy="26241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Практикум-презентация «Развиваем память ребенка»</a:t>
            </a:r>
            <a:br>
              <a:rPr lang="ru-RU" dirty="0"/>
            </a:br>
            <a:endParaRPr lang="ru-RU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60648"/>
            <a:ext cx="4069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С(К) НШ-ДС 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г. Нерюнгри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Georgia" pitchFamily="18" charset="0"/>
              </a:rPr>
              <a:t>Игра «Какой игрушки не хватает? »</a:t>
            </a:r>
            <a:r>
              <a:rPr lang="ru-RU" b="1" dirty="0" smtClean="0">
                <a:latin typeface="Georgia" pitchFamily="18" charset="0"/>
              </a:rPr>
              <a:t/>
            </a:r>
            <a:br>
              <a:rPr lang="ru-RU" b="1" dirty="0" smtClean="0">
                <a:latin typeface="Georgia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505216"/>
            <a:ext cx="7272808" cy="431039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Georgia" pitchFamily="18" charset="0"/>
              </a:rPr>
              <a:t>Цель: развитие зрительной памяти, объема внимания.</a:t>
            </a:r>
          </a:p>
          <a:p>
            <a:r>
              <a:rPr lang="ru-RU" sz="2400" dirty="0" smtClean="0">
                <a:latin typeface="Georgia" pitchFamily="18" charset="0"/>
              </a:rPr>
              <a:t>Поставьте перед ребенком на 1 минуту 4-5 игрушек, затем попросите ребенка отвернуться и уберите одну из игрушек. Вопрос к ребенку: «какой игрушки не хватает? ». Игру можно усложнить: ничего не убирать, а только менять игрушки местами; увеличить количество игрушек. Играть можно 2-3 раза в неделю.</a:t>
            </a:r>
          </a:p>
          <a:p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Игра «Вспомни пару».</a:t>
            </a:r>
            <a:r>
              <a:rPr lang="ru-RU" b="1" dirty="0" smtClean="0">
                <a:latin typeface="Georgia" pitchFamily="18" charset="0"/>
              </a:rPr>
              <a:t/>
            </a:r>
            <a:br>
              <a:rPr lang="ru-RU" b="1" dirty="0" smtClean="0">
                <a:latin typeface="Georgia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86808" cy="4114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Georgia" pitchFamily="18" charset="0"/>
              </a:rPr>
              <a:t>Цель: развитие смысловой памяти</a:t>
            </a:r>
          </a:p>
          <a:p>
            <a:pPr>
              <a:buNone/>
            </a:pPr>
            <a:r>
              <a:rPr lang="ru-RU" dirty="0" smtClean="0">
                <a:latin typeface="Georgia" pitchFamily="18" charset="0"/>
              </a:rPr>
              <a:t>	Прочитайте </a:t>
            </a:r>
            <a:r>
              <a:rPr lang="ru-RU" dirty="0" smtClean="0">
                <a:latin typeface="Georgia" pitchFamily="18" charset="0"/>
              </a:rPr>
              <a:t>ребенку первый ряд слов и предложите запомнить их попарно. Затем прочитайте только первое слово каждой пары, а ребенок должен назвать второе слово пары.</a:t>
            </a:r>
          </a:p>
          <a:p>
            <a:pPr>
              <a:buNone/>
            </a:pPr>
            <a:r>
              <a:rPr lang="ru-RU" dirty="0" smtClean="0">
                <a:latin typeface="Georgia" pitchFamily="18" charset="0"/>
              </a:rPr>
              <a:t>1 ряд: кукла – играть, курица – яйцо, нож – резать, лошадь – сани, книга – читать, бабочка – муха, солнце – лето, щетка – зубы, мышка – норка, снег – зима, петух – кричать, корова – молоко, лампа – вечер.</a:t>
            </a:r>
          </a:p>
          <a:p>
            <a:pPr>
              <a:buNone/>
            </a:pPr>
            <a:r>
              <a:rPr lang="ru-RU" dirty="0" smtClean="0">
                <a:latin typeface="Georgia" pitchFamily="18" charset="0"/>
              </a:rPr>
              <a:t>2 ряд: жук – кресло, перо – вода, очки – ошибка, рыба – пожар, топор – кисель, замок – время, спички – овца, голубь – отец, лепка – трамвай, сапоги – котел, расческа – вечер, кольцо – завод, чашка – море</a:t>
            </a:r>
          </a:p>
          <a:p>
            <a:pPr>
              <a:buNone/>
            </a:pP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1" y="404664"/>
            <a:ext cx="7029450" cy="10359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Варианты рассказов для запоминания.</a:t>
            </a:r>
            <a:r>
              <a:rPr lang="ru-RU" b="1" dirty="0" smtClean="0">
                <a:latin typeface="Georgia" pitchFamily="18" charset="0"/>
              </a:rPr>
              <a:t/>
            </a:r>
            <a:br>
              <a:rPr lang="ru-RU" b="1" dirty="0" smtClean="0">
                <a:latin typeface="Georgia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429684" cy="4114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Georgia" pitchFamily="18" charset="0"/>
              </a:rPr>
              <a:t>Цель: развитие слуховой памяти.</a:t>
            </a:r>
          </a:p>
          <a:p>
            <a:pPr>
              <a:buNone/>
            </a:pPr>
            <a:r>
              <a:rPr lang="ru-RU" sz="1600" dirty="0" smtClean="0">
                <a:latin typeface="Georgia" pitchFamily="18" charset="0"/>
              </a:rPr>
              <a:t>№ 1. Жил был мальчик. Звали его Ваня. Пошел Ваня с мамой на улицу гулять. Побежал Ваня быстро – </a:t>
            </a:r>
            <a:r>
              <a:rPr lang="ru-RU" sz="1600" dirty="0" err="1" smtClean="0">
                <a:latin typeface="Georgia" pitchFamily="18" charset="0"/>
              </a:rPr>
              <a:t>быстро</a:t>
            </a:r>
            <a:r>
              <a:rPr lang="ru-RU" sz="1600" dirty="0" smtClean="0">
                <a:latin typeface="Georgia" pitchFamily="18" charset="0"/>
              </a:rPr>
              <a:t>, споткнулся и упал. Ушиб Ваня ножку. И у него ножка сильно болела. Повела мама Ваню к доктору. Доктор завязал ножку, и она перестала болеть.</a:t>
            </a:r>
          </a:p>
          <a:p>
            <a:pPr>
              <a:buNone/>
            </a:pPr>
            <a:r>
              <a:rPr lang="ru-RU" sz="1600" dirty="0" smtClean="0">
                <a:latin typeface="Georgia" pitchFamily="18" charset="0"/>
              </a:rPr>
              <a:t>№ 2. Жили-были детки. Подарила им мама деревянную лошадку. Стали детки на лошадке катать кошечку и собачку. Хорошо катали. Вдруг лошадка перестала катать. Смотрят детки, а у нее ножка сломана. Позвали они дядю Ваню, и он починил лошадку.</a:t>
            </a:r>
          </a:p>
          <a:p>
            <a:pPr>
              <a:buNone/>
            </a:pPr>
            <a:r>
              <a:rPr lang="ru-RU" sz="1600" dirty="0" smtClean="0">
                <a:latin typeface="Georgia" pitchFamily="18" charset="0"/>
              </a:rPr>
              <a:t>Попросите ребенка, воспроизвести прослушанное, как можно ближе к тексту. Если ребенок не справляется, следует задать ему вопросы.</a:t>
            </a:r>
          </a:p>
          <a:p>
            <a:pPr>
              <a:buNone/>
            </a:pPr>
            <a:r>
              <a:rPr lang="ru-RU" sz="1600" dirty="0" smtClean="0">
                <a:latin typeface="Georgia" pitchFamily="18" charset="0"/>
              </a:rPr>
              <a:t>№ 3. Жила была девочка Зоя. Построила девочка из кубиков машину. Посадила в машину мишку и начала катать. «Ту - </a:t>
            </a:r>
            <a:r>
              <a:rPr lang="ru-RU" sz="1600" dirty="0" err="1" smtClean="0">
                <a:latin typeface="Georgia" pitchFamily="18" charset="0"/>
              </a:rPr>
              <a:t>ту</a:t>
            </a:r>
            <a:r>
              <a:rPr lang="ru-RU" sz="1600" dirty="0" smtClean="0">
                <a:latin typeface="Georgia" pitchFamily="18" charset="0"/>
              </a:rPr>
              <a:t> машина, катай моего мишку». Вдруг машина сломалась. Мишка упал и ушибся. Положила Зоя мишку в кровать и дала ему лекарство.</a:t>
            </a:r>
          </a:p>
          <a:p>
            <a:pPr>
              <a:buNone/>
            </a:pPr>
            <a:r>
              <a:rPr lang="ru-RU" sz="1600" dirty="0" smtClean="0">
                <a:latin typeface="Georgia" pitchFamily="18" charset="0"/>
              </a:rPr>
              <a:t/>
            </a:r>
            <a:br>
              <a:rPr lang="ru-RU" sz="1600" dirty="0" smtClean="0">
                <a:latin typeface="Georgia" pitchFamily="18" charset="0"/>
              </a:rPr>
            </a:br>
            <a:endParaRPr lang="ru-RU" sz="16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Игра «Слушай и исполняй»</a:t>
            </a:r>
            <a:r>
              <a:rPr lang="ru-RU" b="1" dirty="0" smtClean="0">
                <a:latin typeface="Georgia" pitchFamily="18" charset="0"/>
              </a:rPr>
              <a:t/>
            </a:r>
            <a:br>
              <a:rPr lang="ru-RU" b="1" dirty="0" smtClean="0">
                <a:latin typeface="Georgia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85860"/>
            <a:ext cx="7029450" cy="41148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Georgia" pitchFamily="18" charset="0"/>
              </a:rPr>
              <a:t>Цель: развитие двигательной памяти.</a:t>
            </a:r>
          </a:p>
          <a:p>
            <a:pPr>
              <a:buNone/>
            </a:pPr>
            <a:r>
              <a:rPr lang="ru-RU" dirty="0" smtClean="0">
                <a:latin typeface="Georgia" pitchFamily="18" charset="0"/>
              </a:rPr>
              <a:t>	Называть </a:t>
            </a:r>
            <a:r>
              <a:rPr lang="ru-RU" dirty="0" smtClean="0">
                <a:latin typeface="Georgia" pitchFamily="18" charset="0"/>
              </a:rPr>
              <a:t>вслух несколько движений, не показывая их. Нужно проделать движения в той последовательности, в какой они были заданы.</a:t>
            </a:r>
          </a:p>
          <a:p>
            <a:pPr>
              <a:buNone/>
            </a:pP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Игра «День рождение куклы».</a:t>
            </a:r>
            <a:r>
              <a:rPr lang="ru-RU" b="1" dirty="0" smtClean="0">
                <a:latin typeface="Georgia" pitchFamily="18" charset="0"/>
              </a:rPr>
              <a:t/>
            </a:r>
            <a:br>
              <a:rPr lang="ru-RU" b="1" dirty="0" smtClean="0">
                <a:latin typeface="Georgia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702945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Georgia" pitchFamily="18" charset="0"/>
              </a:rPr>
              <a:t>Цель: развитие зрительной и слуховой памяти.</a:t>
            </a:r>
          </a:p>
          <a:p>
            <a:pPr>
              <a:buNone/>
            </a:pPr>
            <a:r>
              <a:rPr lang="ru-RU" dirty="0" smtClean="0">
                <a:latin typeface="Georgia" pitchFamily="18" charset="0"/>
              </a:rPr>
              <a:t>	Взрослый </a:t>
            </a:r>
            <a:r>
              <a:rPr lang="ru-RU" dirty="0" smtClean="0">
                <a:latin typeface="Georgia" pitchFamily="18" charset="0"/>
              </a:rPr>
              <a:t>сообщает, что у куклы наступил день рождения и скоро придут гости поздравить именинницу. А как зовут гостей, они узнают позже. Взрослый достает 4-5 игрушек и называет их имена. Затем все гости усаживаются за стол, и начинается чаепитие. Ребенок должен всех угощать чаем, обращаясь по имени. Игру можно изменять, приглашая к кукле разных гостей и называя их разными именами. Количество гостей постепенно увеличивается.</a:t>
            </a:r>
          </a:p>
          <a:p>
            <a:pPr>
              <a:buNone/>
            </a:pP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4139976" cy="120041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Georgia" pitchFamily="18" charset="0"/>
              </a:rPr>
              <a:t>Игра «Магазин»</a:t>
            </a:r>
            <a:r>
              <a:rPr lang="ru-RU" b="1" dirty="0" smtClean="0">
                <a:latin typeface="Georgia" pitchFamily="18" charset="0"/>
              </a:rPr>
              <a:t/>
            </a:r>
            <a:br>
              <a:rPr lang="ru-RU" b="1" dirty="0" smtClean="0">
                <a:latin typeface="Georgia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029450" cy="4114800"/>
          </a:xfrm>
        </p:spPr>
        <p:txBody>
          <a:bodyPr/>
          <a:lstStyle/>
          <a:p>
            <a:pPr>
              <a:buNone/>
            </a:pPr>
            <a:endParaRPr lang="ru-RU" dirty="0" smtClean="0">
              <a:latin typeface="Georgia" pitchFamily="18" charset="0"/>
            </a:endParaRPr>
          </a:p>
          <a:p>
            <a:pPr>
              <a:buNone/>
            </a:pPr>
            <a:r>
              <a:rPr lang="ru-RU" dirty="0" smtClean="0">
                <a:latin typeface="Georgia" pitchFamily="18" charset="0"/>
              </a:rPr>
              <a:t>Цель: развитие слуховой памяти</a:t>
            </a:r>
          </a:p>
          <a:p>
            <a:pPr>
              <a:buNone/>
            </a:pPr>
            <a:endParaRPr lang="ru-RU" dirty="0" smtClean="0">
              <a:latin typeface="Georgia" pitchFamily="18" charset="0"/>
            </a:endParaRPr>
          </a:p>
          <a:p>
            <a:pPr>
              <a:buNone/>
            </a:pPr>
            <a:r>
              <a:rPr lang="ru-RU" dirty="0" smtClean="0">
                <a:latin typeface="Georgia" pitchFamily="18" charset="0"/>
              </a:rPr>
              <a:t>	Ведущий </a:t>
            </a:r>
            <a:r>
              <a:rPr lang="ru-RU" dirty="0" smtClean="0">
                <a:latin typeface="Georgia" pitchFamily="18" charset="0"/>
              </a:rPr>
              <a:t>может послать ребенка в «магазин» и попросить его запомнить все предметы, которые надо купить. Начинают с одного двух предметов, увеличивая их количество до 4-5. В этой игре полезно менять роли и сами магазины могут быть разными: «булочная», «молоко», «игрушки», и др.</a:t>
            </a:r>
          </a:p>
          <a:p>
            <a:pPr>
              <a:buNone/>
            </a:pP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6160" y="304800"/>
            <a:ext cx="7029450" cy="766746"/>
          </a:xfrm>
        </p:spPr>
        <p:txBody>
          <a:bodyPr/>
          <a:lstStyle/>
          <a:p>
            <a:r>
              <a:rPr lang="ru-RU" dirty="0" smtClean="0"/>
              <a:t>Уважаемые родители!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8114138" cy="442914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Georgia" pitchFamily="18" charset="0"/>
              </a:rPr>
              <a:t>Вашему вниманию предлагаются основные игры и упражнения, направленные на развитие памяти .</a:t>
            </a:r>
          </a:p>
          <a:p>
            <a:r>
              <a:rPr lang="ru-RU" dirty="0" smtClean="0">
                <a:solidFill>
                  <a:schemeClr val="tx2"/>
                </a:solidFill>
                <a:latin typeface="Georgia" pitchFamily="18" charset="0"/>
              </a:rPr>
              <a:t>Память несет собой инструментальную функцию психики и без развития памяти </a:t>
            </a:r>
            <a:r>
              <a:rPr lang="ru-RU" dirty="0" smtClean="0">
                <a:solidFill>
                  <a:schemeClr val="tx2"/>
                </a:solidFill>
                <a:latin typeface="Georgia" pitchFamily="18" charset="0"/>
              </a:rPr>
              <a:t>невозможно </a:t>
            </a:r>
            <a:r>
              <a:rPr lang="ru-RU" dirty="0" smtClean="0">
                <a:solidFill>
                  <a:schemeClr val="tx2"/>
                </a:solidFill>
                <a:latin typeface="Georgia" pitchFamily="18" charset="0"/>
              </a:rPr>
              <a:t>развитие  психических функций.</a:t>
            </a:r>
          </a:p>
          <a:p>
            <a:r>
              <a:rPr lang="ru-RU" dirty="0" smtClean="0">
                <a:solidFill>
                  <a:schemeClr val="tx2"/>
                </a:solidFill>
                <a:latin typeface="Georgia" pitchFamily="18" charset="0"/>
              </a:rPr>
              <a:t>В зависимости от возможностей ребенка они могут быть усложнены или упрощены. Для одного занятия будет достаточно 10-15 минут времени и 2-3  упражнения.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tx2"/>
              </a:solidFill>
              <a:latin typeface="Georgia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solidFill>
                <a:schemeClr val="tx2"/>
              </a:solidFill>
              <a:latin typeface="Georgia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/>
                </a:solidFill>
                <a:latin typeface="Georgia" pitchFamily="18" charset="0"/>
              </a:rPr>
              <a:t>С </a:t>
            </a:r>
            <a:r>
              <a:rPr lang="ru-RU" dirty="0" smtClean="0">
                <a:solidFill>
                  <a:schemeClr val="tx2"/>
                </a:solidFill>
                <a:latin typeface="Georgia" pitchFamily="18" charset="0"/>
              </a:rPr>
              <a:t>уважением, 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/>
                </a:solidFill>
                <a:latin typeface="Georgia" pitchFamily="18" charset="0"/>
              </a:rPr>
              <a:t>ваш учитель-дефектолог 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/>
                </a:solidFill>
                <a:latin typeface="Georgia" pitchFamily="18" charset="0"/>
              </a:rPr>
              <a:t>Иванова В.Г.</a:t>
            </a:r>
          </a:p>
          <a:p>
            <a:endParaRPr lang="ru-RU" dirty="0">
              <a:solidFill>
                <a:schemeClr val="tx2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46243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1285860"/>
            <a:ext cx="75517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Georgia" pitchFamily="18" charset="0"/>
              </a:rPr>
              <a:t>Не торопясь прочтите ребенку с интервалом в 5 секунд 10 приведенных ниже слов. Дети должны их запомнить и все их воспроизвести.</a:t>
            </a:r>
          </a:p>
          <a:p>
            <a:pPr algn="just"/>
            <a:r>
              <a:rPr lang="ru-RU" sz="2800" dirty="0" smtClean="0">
                <a:latin typeface="Georgia" pitchFamily="18" charset="0"/>
              </a:rPr>
              <a:t>Слова: </a:t>
            </a:r>
            <a:r>
              <a:rPr lang="ru-RU" sz="2800" dirty="0">
                <a:latin typeface="Georgia" pitchFamily="18" charset="0"/>
              </a:rPr>
              <a:t> Стол, вода, кот, лес, хлеб, брат, гриб, окно, мёд, </a:t>
            </a:r>
            <a:r>
              <a:rPr lang="ru-RU" sz="2800" dirty="0" smtClean="0">
                <a:latin typeface="Georgia" pitchFamily="18" charset="0"/>
              </a:rPr>
              <a:t>дом.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868" y="428604"/>
            <a:ext cx="4980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595959"/>
                </a:solidFill>
                <a:latin typeface="Georgia" pitchFamily="18" charset="0"/>
              </a:rPr>
              <a:t>Упражнение "Запоминаем слова"</a:t>
            </a:r>
            <a:endParaRPr lang="ru-RU" sz="2400" b="1" dirty="0" smtClean="0">
              <a:solidFill>
                <a:srgbClr val="59595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7614072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None/>
            </a:pPr>
            <a:r>
              <a:rPr lang="ru-RU" dirty="0" smtClean="0">
                <a:latin typeface="Georgia" pitchFamily="18" charset="0"/>
              </a:rPr>
              <a:t>Цель: развитие умения определять </a:t>
            </a:r>
            <a:r>
              <a:rPr lang="ru-RU" dirty="0">
                <a:latin typeface="Georgia" pitchFamily="18" charset="0"/>
              </a:rPr>
              <a:t>по </a:t>
            </a:r>
            <a:r>
              <a:rPr lang="ru-RU" dirty="0" smtClean="0">
                <a:latin typeface="Georgia" pitchFamily="18" charset="0"/>
              </a:rPr>
              <a:t>запаху и тактильным ощущениям.</a:t>
            </a:r>
          </a:p>
          <a:p>
            <a:pPr>
              <a:lnSpc>
                <a:spcPct val="100000"/>
              </a:lnSpc>
              <a:buNone/>
            </a:pPr>
            <a:r>
              <a:rPr lang="ru-RU" dirty="0" smtClean="0">
                <a:latin typeface="Georgia" pitchFamily="18" charset="0"/>
              </a:rPr>
              <a:t>Подготовка: разложить </a:t>
            </a:r>
            <a:r>
              <a:rPr lang="ru-RU" dirty="0">
                <a:latin typeface="Georgia" pitchFamily="18" charset="0"/>
              </a:rPr>
              <a:t>продукты питания: хлеб, </a:t>
            </a:r>
            <a:r>
              <a:rPr lang="ru-RU" dirty="0" smtClean="0">
                <a:latin typeface="Georgia" pitchFamily="18" charset="0"/>
              </a:rPr>
              <a:t>фрукты, овощи</a:t>
            </a:r>
            <a:r>
              <a:rPr lang="ru-RU" dirty="0">
                <a:latin typeface="Georgia" pitchFamily="18" charset="0"/>
              </a:rPr>
              <a:t>;</a:t>
            </a:r>
          </a:p>
          <a:p>
            <a:pPr>
              <a:lnSpc>
                <a:spcPct val="100000"/>
              </a:lnSpc>
              <a:buNone/>
            </a:pPr>
            <a:r>
              <a:rPr lang="ru-RU" dirty="0">
                <a:latin typeface="Georgia" pitchFamily="18" charset="0"/>
              </a:rPr>
              <a:t>предметы туалета: мыло, духи, зубная паста.</a:t>
            </a:r>
          </a:p>
          <a:p>
            <a:pPr>
              <a:lnSpc>
                <a:spcPct val="100000"/>
              </a:lnSpc>
              <a:buNone/>
            </a:pPr>
            <a:r>
              <a:rPr lang="ru-RU" dirty="0">
                <a:latin typeface="Georgia" pitchFamily="18" charset="0"/>
              </a:rPr>
              <a:t>Содержание игры: предложить </a:t>
            </a:r>
            <a:r>
              <a:rPr lang="ru-RU" dirty="0" smtClean="0">
                <a:latin typeface="Georgia" pitchFamily="18" charset="0"/>
              </a:rPr>
              <a:t>ребенку </a:t>
            </a:r>
            <a:r>
              <a:rPr lang="ru-RU" dirty="0">
                <a:latin typeface="Georgia" pitchFamily="18" charset="0"/>
              </a:rPr>
              <a:t>определить по запаху и на ощупь съедобные для </a:t>
            </a:r>
            <a:r>
              <a:rPr lang="ru-RU" dirty="0" smtClean="0">
                <a:latin typeface="Georgia" pitchFamily="18" charset="0"/>
              </a:rPr>
              <a:t>него продукты</a:t>
            </a:r>
            <a:r>
              <a:rPr lang="ru-RU" dirty="0">
                <a:latin typeface="Georgia" pitchFamily="18" charset="0"/>
              </a:rPr>
              <a:t>. </a:t>
            </a:r>
            <a:r>
              <a:rPr lang="ru-RU" dirty="0" smtClean="0">
                <a:latin typeface="Georgia" pitchFamily="18" charset="0"/>
              </a:rPr>
              <a:t>Ребенок </a:t>
            </a:r>
            <a:r>
              <a:rPr lang="ru-RU" dirty="0">
                <a:latin typeface="Georgia" pitchFamily="18" charset="0"/>
              </a:rPr>
              <a:t>с закрытыми глазами </a:t>
            </a:r>
            <a:r>
              <a:rPr lang="ru-RU" dirty="0" smtClean="0">
                <a:latin typeface="Georgia" pitchFamily="18" charset="0"/>
              </a:rPr>
              <a:t>определяет </a:t>
            </a:r>
            <a:r>
              <a:rPr lang="ru-RU" dirty="0">
                <a:latin typeface="Georgia" pitchFamily="18" charset="0"/>
              </a:rPr>
              <a:t>предмет.</a:t>
            </a:r>
          </a:p>
          <a:p>
            <a:pPr>
              <a:lnSpc>
                <a:spcPct val="100000"/>
              </a:lnSpc>
              <a:buNone/>
            </a:pPr>
            <a:r>
              <a:rPr lang="ru-RU" dirty="0">
                <a:latin typeface="Georgia" pitchFamily="18" charset="0"/>
              </a:rPr>
              <a:t>Указания к игре: в игре можно использовать разные предметы, </a:t>
            </a:r>
            <a:r>
              <a:rPr lang="ru-RU" dirty="0" smtClean="0">
                <a:latin typeface="Georgia" pitchFamily="18" charset="0"/>
              </a:rPr>
              <a:t>имеющие сильный </a:t>
            </a:r>
            <a:r>
              <a:rPr lang="ru-RU" dirty="0">
                <a:latin typeface="Georgia" pitchFamily="18" charset="0"/>
              </a:rPr>
              <a:t>запах, но безопасный для </a:t>
            </a:r>
            <a:r>
              <a:rPr lang="ru-RU" dirty="0" smtClean="0">
                <a:latin typeface="Georgia" pitchFamily="18" charset="0"/>
              </a:rPr>
              <a:t>детей.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285728"/>
            <a:ext cx="559781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28600">
              <a:lnSpc>
                <a:spcPct val="90000"/>
              </a:lnSpc>
              <a:spcBef>
                <a:spcPts val="1800"/>
              </a:spcBef>
              <a:buSzPct val="80000"/>
            </a:pPr>
            <a:r>
              <a:rPr lang="ru-RU" sz="3200" dirty="0" smtClean="0">
                <a:solidFill>
                  <a:srgbClr val="595959"/>
                </a:solidFill>
                <a:latin typeface="Georgia" pitchFamily="18" charset="0"/>
              </a:rPr>
              <a:t>Игра «Запахи и ощущения»</a:t>
            </a:r>
            <a:endParaRPr lang="ru-RU" sz="3200" b="1" dirty="0" smtClean="0">
              <a:solidFill>
                <a:srgbClr val="59595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6160" y="304800"/>
            <a:ext cx="7029450" cy="603920"/>
          </a:xfrm>
        </p:spPr>
        <p:txBody>
          <a:bodyPr/>
          <a:lstStyle/>
          <a:p>
            <a:r>
              <a:rPr lang="ru-RU" dirty="0"/>
              <a:t>Игра «Узнай на вкус и запах»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480628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dirty="0">
                <a:latin typeface="Georgia" panose="02040502050405020303" pitchFamily="18" charset="0"/>
              </a:rPr>
              <a:t>Цель: развитие умения определять по запаху и тактильным ощущениям.</a:t>
            </a:r>
          </a:p>
          <a:p>
            <a:pPr marL="4572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Подготовка: </a:t>
            </a:r>
            <a:r>
              <a:rPr lang="ru-RU" dirty="0">
                <a:latin typeface="Georgia" panose="02040502050405020303" pitchFamily="18" charset="0"/>
              </a:rPr>
              <a:t>На столе на подносе лежат фрукты и овощи, знакомые </a:t>
            </a:r>
            <a:r>
              <a:rPr lang="ru-RU" dirty="0" smtClean="0">
                <a:latin typeface="Georgia" panose="02040502050405020303" pitchFamily="18" charset="0"/>
              </a:rPr>
              <a:t>ребенку: </a:t>
            </a:r>
            <a:r>
              <a:rPr lang="ru-RU" dirty="0">
                <a:latin typeface="Georgia" panose="02040502050405020303" pitchFamily="18" charset="0"/>
              </a:rPr>
              <a:t>помидор, огурец, морковь, </a:t>
            </a:r>
            <a:r>
              <a:rPr lang="ru-RU" dirty="0" smtClean="0">
                <a:latin typeface="Georgia" panose="02040502050405020303" pitchFamily="18" charset="0"/>
              </a:rPr>
              <a:t>капуста, яблоко</a:t>
            </a:r>
            <a:r>
              <a:rPr lang="ru-RU" dirty="0">
                <a:latin typeface="Georgia" panose="02040502050405020303" pitchFamily="18" charset="0"/>
              </a:rPr>
              <a:t>, груша, </a:t>
            </a:r>
            <a:r>
              <a:rPr lang="ru-RU" dirty="0" smtClean="0">
                <a:latin typeface="Georgia" panose="02040502050405020303" pitchFamily="18" charset="0"/>
              </a:rPr>
              <a:t>бананы</a:t>
            </a:r>
            <a:r>
              <a:rPr lang="ru-RU" dirty="0">
                <a:latin typeface="Georgia" panose="02040502050405020303" pitchFamily="18" charset="0"/>
              </a:rPr>
              <a:t>, виноград. </a:t>
            </a:r>
            <a:r>
              <a:rPr lang="ru-RU" dirty="0" smtClean="0">
                <a:latin typeface="Georgia" panose="02040502050405020303" pitchFamily="18" charset="0"/>
              </a:rPr>
              <a:t>На </a:t>
            </a:r>
            <a:r>
              <a:rPr lang="ru-RU" dirty="0">
                <a:latin typeface="Georgia" panose="02040502050405020303" pitchFamily="18" charset="0"/>
              </a:rPr>
              <a:t>другом подносе эти овощи и фрукты разрезаны на небольшие </a:t>
            </a:r>
            <a:r>
              <a:rPr lang="ru-RU" dirty="0" smtClean="0">
                <a:latin typeface="Georgia" panose="02040502050405020303" pitchFamily="18" charset="0"/>
              </a:rPr>
              <a:t>кусочки.</a:t>
            </a:r>
            <a:endParaRPr lang="ru-RU" dirty="0"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Содержание </a:t>
            </a:r>
            <a:r>
              <a:rPr lang="ru-RU" dirty="0">
                <a:latin typeface="Georgia" panose="02040502050405020303" pitchFamily="18" charset="0"/>
              </a:rPr>
              <a:t>игры: Не глядя </a:t>
            </a:r>
            <a:r>
              <a:rPr lang="ru-RU" dirty="0" smtClean="0">
                <a:latin typeface="Georgia" panose="02040502050405020303" pitchFamily="18" charset="0"/>
              </a:rPr>
              <a:t>(</a:t>
            </a:r>
            <a:r>
              <a:rPr lang="ru-RU" dirty="0">
                <a:latin typeface="Georgia" panose="02040502050405020303" pitchFamily="18" charset="0"/>
              </a:rPr>
              <a:t>завязать глаза), определять его вкус и запах; правильно называть вкус словом. Найти целый </a:t>
            </a:r>
            <a:r>
              <a:rPr lang="ru-RU" dirty="0" smtClean="0">
                <a:latin typeface="Georgia" panose="02040502050405020303" pitchFamily="18" charset="0"/>
              </a:rPr>
              <a:t>овощ или фрукт</a:t>
            </a:r>
            <a:endParaRPr lang="ru-RU" dirty="0"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Сначала попросить </a:t>
            </a:r>
            <a:r>
              <a:rPr lang="ru-RU" dirty="0">
                <a:latin typeface="Georgia" panose="02040502050405020303" pitchFamily="18" charset="0"/>
              </a:rPr>
              <a:t>ребенка </a:t>
            </a:r>
            <a:r>
              <a:rPr lang="ru-RU" dirty="0" smtClean="0">
                <a:latin typeface="Georgia" panose="02040502050405020303" pitchFamily="18" charset="0"/>
              </a:rPr>
              <a:t>определить </a:t>
            </a:r>
            <a:r>
              <a:rPr lang="ru-RU" dirty="0">
                <a:latin typeface="Georgia" panose="02040502050405020303" pitchFamily="18" charset="0"/>
              </a:rPr>
              <a:t>на </a:t>
            </a:r>
            <a:r>
              <a:rPr lang="ru-RU" dirty="0" smtClean="0">
                <a:latin typeface="Georgia" panose="02040502050405020303" pitchFamily="18" charset="0"/>
              </a:rPr>
              <a:t>запах овощ </a:t>
            </a:r>
            <a:r>
              <a:rPr lang="ru-RU" dirty="0">
                <a:latin typeface="Georgia" panose="02040502050405020303" pitchFamily="18" charset="0"/>
              </a:rPr>
              <a:t>или </a:t>
            </a:r>
            <a:r>
              <a:rPr lang="ru-RU" dirty="0" smtClean="0">
                <a:latin typeface="Georgia" panose="02040502050405020303" pitchFamily="18" charset="0"/>
              </a:rPr>
              <a:t>фрукт, </a:t>
            </a:r>
            <a:r>
              <a:rPr lang="ru-RU" dirty="0">
                <a:latin typeface="Georgia" panose="02040502050405020303" pitchFamily="18" charset="0"/>
              </a:rPr>
              <a:t>а затем взять этот кусочек в рот. Н</a:t>
            </a:r>
            <a:r>
              <a:rPr lang="ru-RU" dirty="0" smtClean="0">
                <a:latin typeface="Georgia" panose="02040502050405020303" pitchFamily="18" charset="0"/>
              </a:rPr>
              <a:t>е </a:t>
            </a:r>
            <a:r>
              <a:rPr lang="ru-RU" dirty="0">
                <a:latin typeface="Georgia" panose="02040502050405020303" pitchFamily="18" charset="0"/>
              </a:rPr>
              <a:t>подглядывая, </a:t>
            </a:r>
            <a:r>
              <a:rPr lang="ru-RU" dirty="0" smtClean="0">
                <a:latin typeface="Georgia" panose="02040502050405020303" pitchFamily="18" charset="0"/>
              </a:rPr>
              <a:t>отгадать по вкусу </a:t>
            </a:r>
            <a:r>
              <a:rPr lang="ru-RU" dirty="0">
                <a:latin typeface="Georgia" panose="02040502050405020303" pitchFamily="18" charset="0"/>
              </a:rPr>
              <a:t>и запаху название овоща или фрукта. </a:t>
            </a:r>
            <a:r>
              <a:rPr lang="ru-RU" dirty="0" smtClean="0">
                <a:latin typeface="Georgia" panose="02040502050405020303" pitchFamily="18" charset="0"/>
              </a:rPr>
              <a:t>А затем найти </a:t>
            </a:r>
            <a:r>
              <a:rPr lang="ru-RU" dirty="0">
                <a:latin typeface="Georgia" panose="02040502050405020303" pitchFamily="18" charset="0"/>
              </a:rPr>
              <a:t>овощ или фрукт на столе. </a:t>
            </a:r>
          </a:p>
        </p:txBody>
      </p:sp>
    </p:spTree>
    <p:extLst>
      <p:ext uri="{BB962C8B-B14F-4D97-AF65-F5344CB8AC3E}">
        <p14:creationId xmlns:p14="http://schemas.microsoft.com/office/powerpoint/2010/main" val="1320144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7029450" cy="4114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Georgia" pitchFamily="18" charset="0"/>
              </a:rPr>
              <a:t>Цель: развитие слуховой памяти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Georgia" pitchFamily="18" charset="0"/>
              </a:rPr>
              <a:t>Возраст: с 5 лет.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Georgia" pitchFamily="18" charset="0"/>
              </a:rPr>
              <a:t>Я загадаю тебе загадку, а отгадку прошу нарисовать.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Georgia" pitchFamily="18" charset="0"/>
              </a:rPr>
              <a:t>Внимание! Что за зверь лесной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Georgia" pitchFamily="18" charset="0"/>
              </a:rPr>
              <a:t>Встал, как столбик под сосной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Georgia" pitchFamily="18" charset="0"/>
              </a:rPr>
              <a:t>И стоит среди травы,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Georgia" pitchFamily="18" charset="0"/>
              </a:rPr>
              <a:t>Уши больше головы (заяц)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Georgia" pitchFamily="18" charset="0"/>
              </a:rPr>
              <a:t>Задание: Какими словами можно рассказать про зайца.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Georgia" pitchFamily="18" charset="0"/>
              </a:rPr>
              <a:t>Задание: Вспомни и повтори загадку?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latin typeface="Georgia" pitchFamily="18" charset="0"/>
              </a:rPr>
              <a:t/>
            </a:r>
            <a:br>
              <a:rPr lang="ru-RU" sz="1800" dirty="0" smtClean="0">
                <a:latin typeface="Georgia" pitchFamily="18" charset="0"/>
              </a:rPr>
            </a:br>
            <a:endParaRPr lang="ru-RU" sz="1800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7738" y="389622"/>
            <a:ext cx="5354658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28600">
              <a:lnSpc>
                <a:spcPct val="90000"/>
              </a:lnSpc>
              <a:spcBef>
                <a:spcPts val="1800"/>
              </a:spcBef>
              <a:buSzPct val="80000"/>
            </a:pPr>
            <a:r>
              <a:rPr lang="ru-RU" sz="2800" dirty="0" smtClean="0">
                <a:solidFill>
                  <a:srgbClr val="595959"/>
                </a:solidFill>
                <a:latin typeface="Georgia" pitchFamily="18" charset="0"/>
              </a:rPr>
              <a:t>Игра «Загадки»</a:t>
            </a:r>
            <a:endParaRPr lang="ru-RU" sz="2800" b="1" dirty="0" smtClean="0">
              <a:solidFill>
                <a:srgbClr val="59595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Игра «Экран».</a:t>
            </a:r>
            <a:r>
              <a:rPr lang="ru-RU" b="1" dirty="0" smtClean="0">
                <a:latin typeface="Georgia" pitchFamily="18" charset="0"/>
              </a:rPr>
              <a:t/>
            </a:r>
            <a:br>
              <a:rPr lang="ru-RU" b="1" dirty="0" smtClean="0">
                <a:latin typeface="Georgia" pitchFamily="18" charset="0"/>
              </a:rPr>
            </a:br>
            <a:endParaRPr lang="ru-RU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19" y="1071546"/>
            <a:ext cx="4824537" cy="430167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900" dirty="0" smtClean="0">
                <a:latin typeface="Georgia" pitchFamily="18" charset="0"/>
              </a:rPr>
              <a:t>Цель: развитие зрительной памяти.</a:t>
            </a:r>
            <a:endParaRPr lang="ru-RU" dirty="0" smtClean="0">
              <a:latin typeface="Georgia" pitchFamily="18" charset="0"/>
            </a:endParaRPr>
          </a:p>
          <a:p>
            <a:pPr>
              <a:buNone/>
            </a:pPr>
            <a:r>
              <a:rPr lang="ru-RU" dirty="0" smtClean="0">
                <a:latin typeface="Georgia" pitchFamily="18" charset="0"/>
              </a:rPr>
              <a:t>	</a:t>
            </a:r>
            <a:r>
              <a:rPr lang="ru-RU" sz="2800" dirty="0" smtClean="0">
                <a:latin typeface="Georgia" pitchFamily="18" charset="0"/>
              </a:rPr>
              <a:t>На полу или на столе разложены различные предметы в определенном порядке. Ребенок фотографирует своим внутренним взглядом эти предметы. Фотографирование идет на счет 5. после этого он закрывает глаза и отворачивается. </a:t>
            </a:r>
            <a:r>
              <a:rPr lang="ru-RU" sz="2800" dirty="0" smtClean="0">
                <a:latin typeface="Georgia" pitchFamily="18" charset="0"/>
              </a:rPr>
              <a:t>Взрослый делает </a:t>
            </a:r>
            <a:r>
              <a:rPr lang="ru-RU" sz="2800" dirty="0" smtClean="0">
                <a:latin typeface="Georgia" pitchFamily="18" charset="0"/>
              </a:rPr>
              <a:t>некоторые изменения, по сигналу </a:t>
            </a:r>
            <a:r>
              <a:rPr lang="ru-RU" sz="2800" dirty="0" smtClean="0">
                <a:latin typeface="Georgia" pitchFamily="18" charset="0"/>
              </a:rPr>
              <a:t>ребенок открывает глаза и </a:t>
            </a:r>
            <a:r>
              <a:rPr lang="ru-RU" sz="2800" dirty="0" smtClean="0">
                <a:latin typeface="Georgia" pitchFamily="18" charset="0"/>
              </a:rPr>
              <a:t>называет.</a:t>
            </a:r>
          </a:p>
          <a:p>
            <a:pPr>
              <a:buNone/>
            </a:pPr>
            <a:endParaRPr lang="ru-RU" dirty="0">
              <a:latin typeface="Georgia" pitchFamily="18" charset="0"/>
            </a:endParaRPr>
          </a:p>
        </p:txBody>
      </p:sp>
      <p:pic>
        <p:nvPicPr>
          <p:cNvPr id="1026" name="Picture 2" descr="C:\Users\Admin\Desktop\развитие памяти 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0856" y1="6667" x2="7308" y2="27480"/>
                        <a14:foregroundMark x1="56684" y1="9431" x2="48841" y2="12033"/>
                        <a14:foregroundMark x1="53119" y1="19837" x2="42424" y2="22276"/>
                        <a14:foregroundMark x1="84492" y1="9593" x2="92513" y2="26504"/>
                        <a14:foregroundMark x1="16578" y1="42602" x2="5348" y2="53984"/>
                        <a14:foregroundMark x1="28520" y1="53333" x2="12299" y2="60163"/>
                        <a14:foregroundMark x1="18717" y1="78699" x2="9982" y2="88780"/>
                        <a14:foregroundMark x1="5348" y1="82764" x2="13547" y2="76911"/>
                        <a14:foregroundMark x1="21747" y1="77398" x2="24599" y2="82927"/>
                        <a14:foregroundMark x1="4813" y1="90081" x2="14082" y2="93171"/>
                        <a14:foregroundMark x1="54724" y1="80976" x2="41533" y2="89431"/>
                        <a14:foregroundMark x1="53119" y1="86504" x2="54724" y2="87317"/>
                        <a14:foregroundMark x1="90374" y1="77561" x2="74866" y2="93821"/>
                        <a14:foregroundMark x1="68271" y1="49756" x2="94474" y2="49919"/>
                        <a14:foregroundMark x1="75223" y1="14797" x2="74688" y2="23252"/>
                        <a14:foregroundMark x1="96257" y1="13333" x2="91266" y2="16423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138383" y="905008"/>
            <a:ext cx="3779575" cy="4143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Игра «Опиши предмет»</a:t>
            </a:r>
            <a:r>
              <a:rPr lang="ru-RU" b="1" dirty="0" smtClean="0">
                <a:latin typeface="Georgia" pitchFamily="18" charset="0"/>
              </a:rPr>
              <a:t/>
            </a:r>
            <a:br>
              <a:rPr lang="ru-RU" b="1" dirty="0" smtClean="0">
                <a:latin typeface="Georgia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7029450" cy="411480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Georgia" pitchFamily="18" charset="0"/>
              </a:rPr>
              <a:t>Цель: развитие произвольной зрительной памяти.</a:t>
            </a:r>
          </a:p>
          <a:p>
            <a:r>
              <a:rPr lang="ru-RU" dirty="0" smtClean="0">
                <a:latin typeface="Georgia" pitchFamily="18" charset="0"/>
              </a:rPr>
              <a:t>Возраст: с 5 лет.</a:t>
            </a:r>
          </a:p>
          <a:p>
            <a:r>
              <a:rPr lang="ru-RU" dirty="0" smtClean="0">
                <a:latin typeface="Georgia" pitchFamily="18" charset="0"/>
              </a:rPr>
              <a:t>1. дети сидят в кругу. Педагог пускает по кругу предмет. Дети внимательно его рассматривают и по сигналу передают соседу. Предмет убирается, дети его должны описать.</a:t>
            </a:r>
          </a:p>
          <a:p>
            <a:r>
              <a:rPr lang="ru-RU" dirty="0" smtClean="0">
                <a:latin typeface="Georgia" pitchFamily="18" charset="0"/>
              </a:rPr>
              <a:t>2. выходит ребенок, перед ним разложены 5-6 предметов. Он внимательно рассматривает их. Затем отворачивается и дает описание предметов (описание возможно по схеме: цвет, форма, материал)</a:t>
            </a:r>
          </a:p>
          <a:p>
            <a:r>
              <a:rPr lang="ru-RU" dirty="0" smtClean="0">
                <a:latin typeface="Georgia" pitchFamily="18" charset="0"/>
              </a:rPr>
              <a:t/>
            </a:r>
            <a:br>
              <a:rPr lang="ru-RU" dirty="0" smtClean="0">
                <a:latin typeface="Georgia" pitchFamily="18" charset="0"/>
              </a:rPr>
            </a:b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Игра «Запомни картинки»</a:t>
            </a:r>
            <a:r>
              <a:rPr lang="ru-RU" b="1" dirty="0" smtClean="0">
                <a:latin typeface="Georgia" pitchFamily="18" charset="0"/>
              </a:rPr>
              <a:t/>
            </a:r>
            <a:br>
              <a:rPr lang="ru-RU" b="1" dirty="0" smtClean="0">
                <a:latin typeface="Georgia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4215412" cy="466285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900" dirty="0" smtClean="0">
                <a:latin typeface="Georgia" pitchFamily="18" charset="0"/>
              </a:rPr>
              <a:t>Цель: развитие произвольной зрительной памяти</a:t>
            </a:r>
          </a:p>
          <a:p>
            <a:pPr>
              <a:buNone/>
            </a:pPr>
            <a:r>
              <a:rPr lang="ru-RU" sz="2900" dirty="0" smtClean="0">
                <a:latin typeface="Georgia" pitchFamily="18" charset="0"/>
              </a:rPr>
              <a:t>Возраст</a:t>
            </a:r>
            <a:r>
              <a:rPr lang="ru-RU" sz="2900" dirty="0" smtClean="0">
                <a:latin typeface="Georgia" pitchFamily="18" charset="0"/>
              </a:rPr>
              <a:t>: с 4 лет.</a:t>
            </a:r>
          </a:p>
          <a:p>
            <a:pPr>
              <a:buNone/>
            </a:pPr>
            <a:r>
              <a:rPr lang="ru-RU" sz="2900" dirty="0" smtClean="0">
                <a:latin typeface="Georgia" pitchFamily="18" charset="0"/>
              </a:rPr>
              <a:t>	Для этой игры надо заранее заготовить картинок. На каждой картинке должен быть изображен один предмет. Игру можно провести как соревнование между несколькими детьми. Играющие рассматривают картинки, убираются и все называют те картинки, которые запомнили. Можно назвать по очереди по одной картинке выигрывает тот, кто последним вспомнит картинку, еще не названную другими</a:t>
            </a:r>
          </a:p>
          <a:p>
            <a:pPr>
              <a:buNone/>
            </a:pPr>
            <a:r>
              <a:rPr lang="ru-RU" dirty="0" smtClean="0">
                <a:latin typeface="Georgia" pitchFamily="18" charset="0"/>
              </a:rPr>
              <a:t/>
            </a:r>
            <a:br>
              <a:rPr lang="ru-RU" dirty="0" smtClean="0">
                <a:latin typeface="Georgia" pitchFamily="18" charset="0"/>
              </a:rPr>
            </a:br>
            <a:endParaRPr lang="ru-RU" dirty="0">
              <a:latin typeface="Georgia" pitchFamily="18" charset="0"/>
            </a:endParaRPr>
          </a:p>
        </p:txBody>
      </p:sp>
      <p:pic>
        <p:nvPicPr>
          <p:cNvPr id="2050" name="Picture 2" descr="C:\Users\Admin\Desktop\image003_87.jpg"/>
          <p:cNvPicPr>
            <a:picLocks noChangeAspect="1" noChangeArrowheads="1"/>
          </p:cNvPicPr>
          <p:nvPr/>
        </p:nvPicPr>
        <p:blipFill rotWithShape="1">
          <a:blip r:embed="rId2"/>
          <a:srcRect l="15786" t="13352" r="20878" b="21562"/>
          <a:stretch/>
        </p:blipFill>
        <p:spPr bwMode="auto">
          <a:xfrm>
            <a:off x="4644008" y="1196752"/>
            <a:ext cx="3384376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9532261_TF03461883" id="{671D4EC8-F0D2-4082-A1EE-2E45D761EB1A}" vid="{F8D861EF-0C3B-4A7E-8226-1AE546DA25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654</TotalTime>
  <Words>814</Words>
  <Application>Microsoft Office PowerPoint</Application>
  <PresentationFormat>Экран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Тема1</vt:lpstr>
      <vt:lpstr>Практикум-презентация «Развиваем память ребенка» </vt:lpstr>
      <vt:lpstr>Уважаемые родители!</vt:lpstr>
      <vt:lpstr>Презентация PowerPoint</vt:lpstr>
      <vt:lpstr>Презентация PowerPoint</vt:lpstr>
      <vt:lpstr>Игра «Узнай на вкус и запах»</vt:lpstr>
      <vt:lpstr>Презентация PowerPoint</vt:lpstr>
      <vt:lpstr>Игра «Экран». </vt:lpstr>
      <vt:lpstr>Игра «Опиши предмет» </vt:lpstr>
      <vt:lpstr>Игра «Запомни картинки» </vt:lpstr>
      <vt:lpstr>Игра «Какой игрушки не хватает? » </vt:lpstr>
      <vt:lpstr>Игра «Вспомни пару». </vt:lpstr>
      <vt:lpstr>Варианты рассказов для запоминания. </vt:lpstr>
      <vt:lpstr>Игра «Слушай и исполняй» </vt:lpstr>
      <vt:lpstr>Игра «День рождение куклы». </vt:lpstr>
      <vt:lpstr>Игра «Магазин»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Приветствие</dc:title>
  <dc:creator>User</dc:creator>
  <cp:lastModifiedBy>Логопед</cp:lastModifiedBy>
  <cp:revision>43</cp:revision>
  <dcterms:created xsi:type="dcterms:W3CDTF">2020-04-12T11:20:13Z</dcterms:created>
  <dcterms:modified xsi:type="dcterms:W3CDTF">2022-11-11T06:11:56Z</dcterms:modified>
</cp:coreProperties>
</file>