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23"/>
  </p:notesMasterIdLst>
  <p:sldIdLst>
    <p:sldId id="310" r:id="rId3"/>
    <p:sldId id="300" r:id="rId4"/>
    <p:sldId id="290" r:id="rId5"/>
    <p:sldId id="291" r:id="rId6"/>
    <p:sldId id="306" r:id="rId7"/>
    <p:sldId id="298" r:id="rId8"/>
    <p:sldId id="309" r:id="rId9"/>
    <p:sldId id="305" r:id="rId10"/>
    <p:sldId id="270" r:id="rId11"/>
    <p:sldId id="292" r:id="rId12"/>
    <p:sldId id="293" r:id="rId13"/>
    <p:sldId id="304" r:id="rId14"/>
    <p:sldId id="294" r:id="rId15"/>
    <p:sldId id="287" r:id="rId16"/>
    <p:sldId id="295" r:id="rId17"/>
    <p:sldId id="303" r:id="rId18"/>
    <p:sldId id="265" r:id="rId19"/>
    <p:sldId id="296" r:id="rId20"/>
    <p:sldId id="297" r:id="rId21"/>
    <p:sldId id="299"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FC24"/>
    <a:srgbClr val="A3F1FB"/>
    <a:srgbClr val="FFFF66"/>
    <a:srgbClr val="FFFF99"/>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1" autoAdjust="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1456DCF-5BA8-455F-9A3D-1F3750CE6AEE}" type="datetimeFigureOut">
              <a:rPr lang="ru-RU"/>
              <a:pPr>
                <a:defRPr/>
              </a:pPr>
              <a:t>06.02.2023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00F1922-B119-42E6-A445-4816A05E6453}" type="slidenum">
              <a:rPr lang="ru-RU"/>
              <a:pPr>
                <a:defRPr/>
              </a:pPr>
              <a:t>‹#›</a:t>
            </a:fld>
            <a:endParaRPr lang="ru-RU"/>
          </a:p>
        </p:txBody>
      </p:sp>
    </p:spTree>
    <p:extLst>
      <p:ext uri="{BB962C8B-B14F-4D97-AF65-F5344CB8AC3E}">
        <p14:creationId xmlns="" xmlns:p14="http://schemas.microsoft.com/office/powerpoint/2010/main" val="1651131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900F1922-B119-42E6-A445-4816A05E6453}"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D42C55-8EDD-4F94-9EDA-BB53D0EF6EE3}" type="slidenum">
              <a:rPr lang="ru-RU" smtClean="0"/>
              <a:pPr/>
              <a:t>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52FE0-EAB3-4941-975F-D9D259B0EA50}" type="slidenum">
              <a:rPr lang="ru-RU" smtClean="0"/>
              <a:pPr/>
              <a:t>17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71528B-5BAE-4D03-B328-BD7EA94E6F4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9340C5-77DD-4958-B1D0-CA5AA1C77EE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36708E-0A73-47D6-8186-983CA58F3A8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DAD54D7-1AA4-4A7C-97CE-06E2F372B993}"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EC73FB-27AE-4482-8BF2-4A2FC401FD3C}"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E30D39-C340-49B1-8AF4-945E091D0108}"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6E71528B-5BAE-4D03-B328-BD7EA94E6F4B}"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78B3D52-EB0D-4C34-9DC5-814F808D2FE0}"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6837A4E-62C6-46BA-BEF6-1B1F5FFB6B9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4935139-C80B-487F-8065-3AA2E3014D37}"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6363CA8C-BEE3-4C4D-BC3D-2E16F04DBFC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78B3D52-EB0D-4C34-9DC5-814F808D2FE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C40664D-C4B1-4500-83B0-257A386FC433}"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90E65FC7-9E42-4D53-BFAC-25B8C3222044}"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EB70D50-DF9A-463E-BCCF-5DEEF48752CF}"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ECFE7870-238E-448E-B8E6-33B06453A9E5}"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79340C5-77DD-4958-B1D0-CA5AA1C77EEE}"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536708E-0A73-47D6-8186-983CA58F3A83}" type="slidenum">
              <a:rPr lang="ru-RU" smtClean="0"/>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DAD54D7-1AA4-4A7C-97CE-06E2F372B99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6837A4E-62C6-46BA-BEF6-1B1F5FFB6B9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4935139-C80B-487F-8065-3AA2E3014D3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363CA8C-BEE3-4C4D-BC3D-2E16F04DBFC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C40664D-C4B1-4500-83B0-257A386FC43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0E65FC7-9E42-4D53-BFAC-25B8C322204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EB70D50-DF9A-463E-BCCF-5DEEF48752C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CFE7870-238E-448E-B8E6-33B06453A9E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34C5AA-64E6-4851-BAB4-B7B889884D8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034C5AA-64E6-4851-BAB4-B7B889884D87}"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Содержимое 2"/>
          <p:cNvSpPr>
            <a:spLocks noGrp="1"/>
          </p:cNvSpPr>
          <p:nvPr>
            <p:ph idx="4294967295"/>
          </p:nvPr>
        </p:nvSpPr>
        <p:spPr>
          <a:xfrm>
            <a:off x="0" y="214290"/>
            <a:ext cx="9144000" cy="5983288"/>
          </a:xfrm>
        </p:spPr>
        <p:txBody>
          <a:bodyPr rtlCol="0">
            <a:normAutofit fontScale="55000" lnSpcReduction="20000"/>
          </a:bodyPr>
          <a:lstStyle/>
          <a:p>
            <a:pPr algn="ctr" eaLnBrk="1" fontAlgn="auto" hangingPunct="1">
              <a:spcAft>
                <a:spcPts val="0"/>
              </a:spcAft>
              <a:buFont typeface="Wingdings" pitchFamily="2" charset="2"/>
              <a:buNone/>
              <a:defRPr/>
            </a:pPr>
            <a:r>
              <a:rPr lang="ru-RU" sz="4200" dirty="0" smtClean="0">
                <a:latin typeface="Times Sakha Unicode" pitchFamily="2" charset="0"/>
              </a:rPr>
              <a:t>«</a:t>
            </a:r>
            <a:r>
              <a:rPr lang="ru-RU" sz="4200" dirty="0" err="1" smtClean="0">
                <a:latin typeface="Times Sakha Unicode" pitchFamily="2" charset="0"/>
              </a:rPr>
              <a:t>Горнай</a:t>
            </a:r>
            <a:r>
              <a:rPr lang="ru-RU" sz="4200" dirty="0" smtClean="0">
                <a:latin typeface="Times Sakha Unicode" pitchFamily="2" charset="0"/>
              </a:rPr>
              <a:t> </a:t>
            </a:r>
            <a:r>
              <a:rPr lang="ru-RU" sz="4200" dirty="0" err="1" smtClean="0">
                <a:latin typeface="Times Sakha Unicode" pitchFamily="2" charset="0"/>
              </a:rPr>
              <a:t>улууһа» муниципальнай</a:t>
            </a:r>
            <a:r>
              <a:rPr lang="ru-RU" sz="4200" dirty="0" smtClean="0">
                <a:latin typeface="Times Sakha Unicode" pitchFamily="2" charset="0"/>
              </a:rPr>
              <a:t> </a:t>
            </a:r>
            <a:r>
              <a:rPr lang="ru-RU" sz="4200" dirty="0" err="1" smtClean="0">
                <a:latin typeface="Times Sakha Unicode" pitchFamily="2" charset="0"/>
              </a:rPr>
              <a:t>тэриллии</a:t>
            </a:r>
            <a:endParaRPr lang="ru-RU" sz="4200" dirty="0" smtClean="0">
              <a:latin typeface="Times Sakha Unicode" pitchFamily="2" charset="0"/>
            </a:endParaRPr>
          </a:p>
          <a:p>
            <a:pPr algn="ctr" eaLnBrk="1" fontAlgn="auto" hangingPunct="1">
              <a:spcAft>
                <a:spcPts val="0"/>
              </a:spcAft>
              <a:buFont typeface="Wingdings" pitchFamily="2" charset="2"/>
              <a:buNone/>
              <a:defRPr/>
            </a:pPr>
            <a:r>
              <a:rPr lang="ru-RU" sz="4200" dirty="0" smtClean="0">
                <a:latin typeface="Times Sakha Unicode" pitchFamily="2" charset="0"/>
              </a:rPr>
              <a:t>«</a:t>
            </a:r>
            <a:r>
              <a:rPr lang="ru-RU" sz="4200" dirty="0" smtClean="0">
                <a:latin typeface="Times Sakha Unicode" pitchFamily="2" charset="0"/>
              </a:rPr>
              <a:t>С.И. Тарасов </a:t>
            </a:r>
            <a:r>
              <a:rPr lang="ru-RU" sz="4200" dirty="0" err="1" smtClean="0">
                <a:latin typeface="Times Sakha Unicode" pitchFamily="2" charset="0"/>
              </a:rPr>
              <a:t>аатынан</a:t>
            </a:r>
            <a:r>
              <a:rPr lang="ru-RU" sz="4200" dirty="0" smtClean="0">
                <a:latin typeface="Times Sakha Unicode" pitchFamily="2" charset="0"/>
              </a:rPr>
              <a:t> </a:t>
            </a:r>
            <a:r>
              <a:rPr lang="ru-RU" sz="4200" dirty="0" err="1" smtClean="0">
                <a:latin typeface="Times Sakha Unicode" pitchFamily="2" charset="0"/>
              </a:rPr>
              <a:t>Өрт орто</a:t>
            </a:r>
            <a:r>
              <a:rPr lang="ru-RU" sz="4200" dirty="0" smtClean="0">
                <a:latin typeface="Times Sakha Unicode" pitchFamily="2" charset="0"/>
              </a:rPr>
              <a:t> </a:t>
            </a:r>
            <a:r>
              <a:rPr lang="ru-RU" sz="4200" dirty="0" err="1" smtClean="0">
                <a:latin typeface="Times Sakha Unicode" pitchFamily="2" charset="0"/>
              </a:rPr>
              <a:t>уопсай</a:t>
            </a:r>
            <a:r>
              <a:rPr lang="ru-RU" sz="4200" dirty="0" smtClean="0">
                <a:latin typeface="Times Sakha Unicode" pitchFamily="2" charset="0"/>
              </a:rPr>
              <a:t> </a:t>
            </a:r>
            <a:r>
              <a:rPr lang="ru-RU" sz="4200" dirty="0" err="1" smtClean="0">
                <a:latin typeface="Times Sakha Unicode" pitchFamily="2" charset="0"/>
              </a:rPr>
              <a:t>үөрэхтээһин оскуолата</a:t>
            </a:r>
            <a:r>
              <a:rPr lang="ru-RU" sz="4200" dirty="0" smtClean="0">
                <a:latin typeface="Times Sakha Unicode" pitchFamily="2" charset="0"/>
              </a:rPr>
              <a:t>»</a:t>
            </a:r>
          </a:p>
          <a:p>
            <a:pPr algn="ctr" eaLnBrk="1" fontAlgn="auto" hangingPunct="1">
              <a:spcAft>
                <a:spcPts val="0"/>
              </a:spcAft>
              <a:buFont typeface="Wingdings" pitchFamily="2" charset="2"/>
              <a:buNone/>
              <a:defRPr/>
            </a:pPr>
            <a:r>
              <a:rPr lang="ru-RU" sz="4200" dirty="0" err="1" smtClean="0">
                <a:latin typeface="Times Sakha Unicode" pitchFamily="2" charset="0"/>
              </a:rPr>
              <a:t>м</a:t>
            </a:r>
            <a:r>
              <a:rPr lang="ru-RU" sz="4200" dirty="0" err="1" smtClean="0">
                <a:latin typeface="Times Sakha Unicode" pitchFamily="2" charset="0"/>
              </a:rPr>
              <a:t>униципальнай</a:t>
            </a:r>
            <a:r>
              <a:rPr lang="ru-RU" sz="4200" dirty="0" smtClean="0">
                <a:latin typeface="Times Sakha Unicode" pitchFamily="2" charset="0"/>
              </a:rPr>
              <a:t> </a:t>
            </a:r>
            <a:r>
              <a:rPr lang="ru-RU" sz="4200" dirty="0" err="1" smtClean="0">
                <a:latin typeface="Times Sakha Unicode" pitchFamily="2" charset="0"/>
              </a:rPr>
              <a:t>уопсай</a:t>
            </a:r>
            <a:r>
              <a:rPr lang="ru-RU" sz="4200" dirty="0" smtClean="0">
                <a:latin typeface="Times Sakha Unicode" pitchFamily="2" charset="0"/>
              </a:rPr>
              <a:t> </a:t>
            </a:r>
            <a:r>
              <a:rPr lang="ru-RU" sz="4200" dirty="0" err="1" smtClean="0">
                <a:latin typeface="Times Sakha Unicode" pitchFamily="2" charset="0"/>
              </a:rPr>
              <a:t>үөрэхтээ</a:t>
            </a:r>
            <a:r>
              <a:rPr lang="en-US" sz="4200" dirty="0" smtClean="0">
                <a:latin typeface="Times Sakha Unicode" pitchFamily="2" charset="0"/>
              </a:rPr>
              <a:t>h</a:t>
            </a:r>
            <a:r>
              <a:rPr lang="ru-RU" sz="4200" dirty="0" smtClean="0">
                <a:latin typeface="Times Sakha Unicode" pitchFamily="2" charset="0"/>
              </a:rPr>
              <a:t>ин </a:t>
            </a:r>
            <a:r>
              <a:rPr lang="ru-RU" sz="4200" dirty="0" err="1" smtClean="0">
                <a:latin typeface="Times Sakha Unicode" pitchFamily="2" charset="0"/>
              </a:rPr>
              <a:t>тэрилтэтэ</a:t>
            </a:r>
            <a:endParaRPr lang="ru-RU" sz="4200" dirty="0" smtClean="0">
              <a:latin typeface="Times Sakha Unicode" pitchFamily="2" charset="0"/>
            </a:endParaRPr>
          </a:p>
          <a:p>
            <a:pPr algn="ctr" eaLnBrk="1" fontAlgn="auto" hangingPunct="1">
              <a:spcAft>
                <a:spcPts val="0"/>
              </a:spcAft>
              <a:buFont typeface="Wingdings" pitchFamily="2" charset="2"/>
              <a:buNone/>
              <a:defRPr/>
            </a:pPr>
            <a:r>
              <a:rPr lang="ru-RU" sz="4200" dirty="0" smtClean="0">
                <a:latin typeface="Times Sakha Unicode" pitchFamily="2" charset="0"/>
              </a:rPr>
              <a:t> </a:t>
            </a:r>
          </a:p>
          <a:p>
            <a:pPr algn="ctr" eaLnBrk="1" fontAlgn="auto" hangingPunct="1">
              <a:spcAft>
                <a:spcPts val="0"/>
              </a:spcAft>
              <a:buFont typeface="Wingdings" pitchFamily="2" charset="2"/>
              <a:buNone/>
              <a:defRPr/>
            </a:pPr>
            <a:r>
              <a:rPr lang="ru-RU" sz="4200" b="1" dirty="0" smtClean="0">
                <a:latin typeface="Times Sakha Unicode" pitchFamily="2" charset="0"/>
              </a:rPr>
              <a:t> </a:t>
            </a:r>
          </a:p>
          <a:p>
            <a:pPr eaLnBrk="1" fontAlgn="auto" hangingPunct="1">
              <a:spcAft>
                <a:spcPts val="0"/>
              </a:spcAft>
              <a:buFont typeface="Arial" pitchFamily="34" charset="0"/>
              <a:buChar char="•"/>
              <a:defRPr/>
            </a:pPr>
            <a:endParaRPr lang="ru-RU" sz="4200" b="1" dirty="0" smtClean="0">
              <a:latin typeface="Times Sakha Unicode" pitchFamily="2" charset="0"/>
            </a:endParaRPr>
          </a:p>
          <a:p>
            <a:pPr eaLnBrk="1" fontAlgn="auto" hangingPunct="1">
              <a:spcAft>
                <a:spcPts val="0"/>
              </a:spcAft>
              <a:buFont typeface="Wingdings" pitchFamily="2" charset="2"/>
              <a:buNone/>
              <a:defRPr/>
            </a:pPr>
            <a:r>
              <a:rPr lang="ru-RU" sz="4200" b="1" dirty="0" smtClean="0">
                <a:latin typeface="Times Sakha Unicode" pitchFamily="2" charset="0"/>
              </a:rPr>
              <a:t> </a:t>
            </a:r>
            <a:endParaRPr lang="ru-RU" sz="4200" dirty="0" smtClean="0">
              <a:latin typeface="Times Sakha Unicode" pitchFamily="2" charset="0"/>
            </a:endParaRPr>
          </a:p>
          <a:p>
            <a:pPr eaLnBrk="1" fontAlgn="auto" hangingPunct="1">
              <a:spcAft>
                <a:spcPts val="0"/>
              </a:spcAft>
              <a:buFont typeface="Wingdings" pitchFamily="2" charset="2"/>
              <a:buNone/>
              <a:defRPr/>
            </a:pPr>
            <a:r>
              <a:rPr lang="ru-RU" sz="1200" b="1" dirty="0" smtClean="0">
                <a:latin typeface="Times Sakha Unicode" pitchFamily="2" charset="0"/>
              </a:rPr>
              <a:t> </a:t>
            </a:r>
            <a:endParaRPr lang="ru-RU" sz="1200" dirty="0" smtClean="0">
              <a:latin typeface="Times Sakha Unicode" pitchFamily="2" charset="0"/>
            </a:endParaRPr>
          </a:p>
          <a:p>
            <a:pPr eaLnBrk="1" fontAlgn="auto" hangingPunct="1">
              <a:spcAft>
                <a:spcPts val="0"/>
              </a:spcAft>
              <a:buFont typeface="Wingdings" pitchFamily="2" charset="2"/>
              <a:buNone/>
              <a:defRPr/>
            </a:pPr>
            <a:r>
              <a:rPr lang="ru-RU" sz="1200" b="1" dirty="0" smtClean="0">
                <a:latin typeface="Times Sakha Unicode" pitchFamily="2" charset="0"/>
              </a:rPr>
              <a:t> </a:t>
            </a:r>
            <a:endParaRPr lang="ru-RU" sz="1200" dirty="0" smtClean="0">
              <a:latin typeface="Times Sakha Unicode" pitchFamily="2" charset="0"/>
            </a:endParaRPr>
          </a:p>
          <a:p>
            <a:pPr eaLnBrk="1" fontAlgn="auto" hangingPunct="1">
              <a:spcAft>
                <a:spcPts val="0"/>
              </a:spcAft>
              <a:buFont typeface="Wingdings" pitchFamily="2" charset="2"/>
              <a:buNone/>
              <a:defRPr/>
            </a:pPr>
            <a:r>
              <a:rPr lang="ru-RU" sz="1200" b="1" dirty="0" smtClean="0">
                <a:latin typeface="Times Sakha Unicode" pitchFamily="2" charset="0"/>
              </a:rPr>
              <a:t>                                                                     </a:t>
            </a:r>
          </a:p>
          <a:p>
            <a:pPr eaLnBrk="1" fontAlgn="auto" hangingPunct="1">
              <a:spcAft>
                <a:spcPts val="0"/>
              </a:spcAft>
              <a:buFont typeface="Wingdings" pitchFamily="2" charset="2"/>
              <a:buNone/>
              <a:defRPr/>
            </a:pPr>
            <a:endParaRPr lang="ru-RU" sz="1200" b="1" dirty="0" smtClean="0">
              <a:latin typeface="Times Sakha Unicode" pitchFamily="2" charset="0"/>
            </a:endParaRPr>
          </a:p>
          <a:p>
            <a:pPr eaLnBrk="1" fontAlgn="auto" hangingPunct="1">
              <a:spcAft>
                <a:spcPts val="0"/>
              </a:spcAft>
              <a:buFont typeface="Wingdings" pitchFamily="2" charset="2"/>
              <a:buNone/>
              <a:defRPr/>
            </a:pPr>
            <a:endParaRPr lang="ru-RU" sz="1200" b="1" dirty="0" smtClean="0">
              <a:latin typeface="Times Sakha Unicode" pitchFamily="2" charset="0"/>
            </a:endParaRPr>
          </a:p>
          <a:p>
            <a:pPr eaLnBrk="1" fontAlgn="auto" hangingPunct="1">
              <a:spcAft>
                <a:spcPts val="0"/>
              </a:spcAft>
              <a:buFont typeface="Wingdings" pitchFamily="2" charset="2"/>
              <a:buNone/>
              <a:defRPr/>
            </a:pPr>
            <a:r>
              <a:rPr lang="ru-RU" sz="1200" b="1" dirty="0" smtClean="0">
                <a:latin typeface="Times Sakha Unicode" pitchFamily="2" charset="0"/>
              </a:rPr>
              <a:t>                                                                     </a:t>
            </a:r>
            <a:endParaRPr lang="en-US" sz="1200" b="1" dirty="0" smtClean="0">
              <a:latin typeface="Times Sakha Unicode" pitchFamily="2" charset="0"/>
            </a:endParaRPr>
          </a:p>
          <a:p>
            <a:pPr eaLnBrk="1" fontAlgn="auto" hangingPunct="1">
              <a:spcAft>
                <a:spcPts val="0"/>
              </a:spcAft>
              <a:buFont typeface="Wingdings" pitchFamily="2" charset="2"/>
              <a:buNone/>
              <a:defRPr/>
            </a:pPr>
            <a:endParaRPr lang="en-US" sz="1200" b="1" dirty="0" smtClean="0">
              <a:latin typeface="Times Sakha Unicode" pitchFamily="2" charset="0"/>
            </a:endParaRPr>
          </a:p>
          <a:p>
            <a:pPr eaLnBrk="1" fontAlgn="auto" hangingPunct="1">
              <a:spcAft>
                <a:spcPts val="0"/>
              </a:spcAft>
              <a:buFont typeface="Wingdings" pitchFamily="2" charset="2"/>
              <a:buNone/>
              <a:defRPr/>
            </a:pPr>
            <a:endParaRPr lang="en-US" sz="1200" b="1" dirty="0" smtClean="0">
              <a:latin typeface="Times Sakha Unicode" pitchFamily="2" charset="0"/>
            </a:endParaRPr>
          </a:p>
          <a:p>
            <a:pPr eaLnBrk="1" fontAlgn="auto" hangingPunct="1">
              <a:spcAft>
                <a:spcPts val="0"/>
              </a:spcAft>
              <a:buFont typeface="Wingdings" pitchFamily="2" charset="2"/>
              <a:buNone/>
              <a:defRPr/>
            </a:pPr>
            <a:endParaRPr lang="en-US" sz="1200" b="1" dirty="0" smtClean="0">
              <a:latin typeface="Times Sakha Unicode" pitchFamily="2" charset="0"/>
            </a:endParaRPr>
          </a:p>
          <a:p>
            <a:pPr eaLnBrk="1" fontAlgn="auto" hangingPunct="1">
              <a:spcAft>
                <a:spcPts val="0"/>
              </a:spcAft>
              <a:buFont typeface="Wingdings" pitchFamily="2" charset="2"/>
              <a:buNone/>
              <a:defRPr/>
            </a:pPr>
            <a:endParaRPr lang="ru-RU" sz="1200" b="1" dirty="0" smtClean="0">
              <a:latin typeface="Times Sakha Unicode" pitchFamily="2" charset="0"/>
            </a:endParaRPr>
          </a:p>
          <a:p>
            <a:pPr eaLnBrk="1" fontAlgn="auto" hangingPunct="1">
              <a:spcAft>
                <a:spcPts val="0"/>
              </a:spcAft>
              <a:buFont typeface="Wingdings" pitchFamily="2" charset="2"/>
              <a:buNone/>
              <a:defRPr/>
            </a:pPr>
            <a:endParaRPr lang="en-US"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r>
              <a:rPr lang="en-US" sz="1200" b="1" dirty="0" smtClean="0">
                <a:latin typeface="Times Sakha Unicode" pitchFamily="2" charset="0"/>
              </a:rPr>
              <a:t>                                                              </a:t>
            </a: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1200" b="1" dirty="0" smtClean="0">
              <a:latin typeface="Times Sakha Unicode" pitchFamily="2" charset="0"/>
            </a:endParaRPr>
          </a:p>
          <a:p>
            <a:pPr indent="0" eaLnBrk="1" fontAlgn="auto" hangingPunct="1">
              <a:spcBef>
                <a:spcPts val="0"/>
              </a:spcBef>
              <a:spcAft>
                <a:spcPts val="0"/>
              </a:spcAft>
              <a:buFont typeface="Wingdings" pitchFamily="2" charset="2"/>
              <a:buNone/>
              <a:defRPr/>
            </a:pPr>
            <a:endParaRPr lang="ru-RU" sz="4200" b="1" dirty="0" smtClean="0">
              <a:latin typeface="Times Sakha Unicode" pitchFamily="2" charset="0"/>
            </a:endParaRPr>
          </a:p>
          <a:p>
            <a:pPr indent="0" algn="r" eaLnBrk="1" fontAlgn="auto" hangingPunct="1">
              <a:spcBef>
                <a:spcPts val="0"/>
              </a:spcBef>
              <a:spcAft>
                <a:spcPts val="0"/>
              </a:spcAft>
              <a:buFont typeface="Wingdings" pitchFamily="2" charset="2"/>
              <a:buNone/>
              <a:defRPr/>
            </a:pPr>
            <a:r>
              <a:rPr lang="ru-RU" sz="4200" b="1" dirty="0" smtClean="0">
                <a:latin typeface="Times Sakha Unicode" pitchFamily="2" charset="0"/>
              </a:rPr>
              <a:t>                            </a:t>
            </a:r>
            <a:endParaRPr lang="ru-RU" sz="4200" dirty="0" smtClean="0">
              <a:latin typeface="Times Sakha Unicode" pitchFamily="2" charset="0"/>
            </a:endParaRPr>
          </a:p>
          <a:p>
            <a:pPr eaLnBrk="1" fontAlgn="auto" hangingPunct="1">
              <a:spcAft>
                <a:spcPts val="0"/>
              </a:spcAft>
              <a:buFont typeface="Wingdings" pitchFamily="2" charset="2"/>
              <a:buNone/>
              <a:defRPr/>
            </a:pPr>
            <a:r>
              <a:rPr lang="ru-RU" sz="1500" b="1" dirty="0" smtClean="0">
                <a:latin typeface="Times Sakha Unicode" pitchFamily="2" charset="0"/>
              </a:rPr>
              <a:t> </a:t>
            </a:r>
            <a:endParaRPr lang="ru-RU" sz="1500" dirty="0" smtClean="0">
              <a:latin typeface="Times Sakha Unicode" pitchFamily="2" charset="0"/>
            </a:endParaRPr>
          </a:p>
          <a:p>
            <a:pPr eaLnBrk="1" fontAlgn="auto" hangingPunct="1">
              <a:spcAft>
                <a:spcPts val="0"/>
              </a:spcAft>
              <a:buFont typeface="Wingdings" pitchFamily="2" charset="2"/>
              <a:buNone/>
              <a:defRPr/>
            </a:pPr>
            <a:r>
              <a:rPr lang="ru-RU" b="1" dirty="0" smtClean="0">
                <a:latin typeface="Times Sakha Unicode" pitchFamily="2" charset="0"/>
              </a:rPr>
              <a:t> </a:t>
            </a:r>
            <a:endParaRPr lang="ru-RU" dirty="0" smtClean="0">
              <a:latin typeface="Times Sakha Unicode" pitchFamily="2" charset="0"/>
            </a:endParaRPr>
          </a:p>
          <a:p>
            <a:pPr eaLnBrk="1" fontAlgn="auto" hangingPunct="1">
              <a:spcAft>
                <a:spcPts val="0"/>
              </a:spcAft>
              <a:buFont typeface="Wingdings" pitchFamily="2" charset="2"/>
              <a:buNone/>
              <a:defRPr/>
            </a:pPr>
            <a:r>
              <a:rPr lang="ru-RU" b="1" dirty="0" smtClean="0">
                <a:latin typeface="Times Sakha Unicode" pitchFamily="2" charset="0"/>
              </a:rPr>
              <a:t> </a:t>
            </a:r>
            <a:endParaRPr lang="ru-RU" dirty="0" smtClean="0">
              <a:latin typeface="Times Sakha Unicode" pitchFamily="2" charset="0"/>
            </a:endParaRPr>
          </a:p>
          <a:p>
            <a:pPr eaLnBrk="1" fontAlgn="auto" hangingPunct="1">
              <a:spcAft>
                <a:spcPts val="0"/>
              </a:spcAft>
              <a:buFont typeface="Wingdings" pitchFamily="2" charset="2"/>
              <a:buNone/>
              <a:defRPr/>
            </a:pPr>
            <a:endParaRPr lang="ru-RU" dirty="0" smtClean="0">
              <a:latin typeface="Times Sakha Unicode" pitchFamily="2" charset="0"/>
            </a:endParaRPr>
          </a:p>
        </p:txBody>
      </p:sp>
      <p:pic>
        <p:nvPicPr>
          <p:cNvPr id="5" name="Picture 2" descr="E:\Тарасов С.Ив..jpg"/>
          <p:cNvPicPr>
            <a:picLocks noChangeAspect="1" noChangeArrowheads="1"/>
          </p:cNvPicPr>
          <p:nvPr/>
        </p:nvPicPr>
        <p:blipFill>
          <a:blip r:embed="rId2" cstate="print"/>
          <a:srcRect/>
          <a:stretch>
            <a:fillRect/>
          </a:stretch>
        </p:blipFill>
        <p:spPr bwMode="auto">
          <a:xfrm>
            <a:off x="6215074" y="1643050"/>
            <a:ext cx="2643206" cy="4218701"/>
          </a:xfrm>
          <a:prstGeom prst="rect">
            <a:avLst/>
          </a:prstGeom>
          <a:noFill/>
        </p:spPr>
      </p:pic>
      <p:sp>
        <p:nvSpPr>
          <p:cNvPr id="7" name="Содержимое 4"/>
          <p:cNvSpPr txBox="1">
            <a:spLocks/>
          </p:cNvSpPr>
          <p:nvPr/>
        </p:nvSpPr>
        <p:spPr>
          <a:xfrm>
            <a:off x="500034" y="785794"/>
            <a:ext cx="3995766" cy="5340369"/>
          </a:xfrm>
          <a:prstGeom prst="rect">
            <a:avLst/>
          </a:prstGeom>
        </p:spPr>
        <p:txBody>
          <a:bodyPr/>
          <a:lstStyle/>
          <a:p>
            <a:pPr marL="2468880" marR="0" lvl="8" indent="-182880" algn="l" defTabSz="914400" rtl="0" eaLnBrk="1" fontAlgn="auto" latinLnBrk="0" hangingPunct="1">
              <a:lnSpc>
                <a:spcPct val="100000"/>
              </a:lnSpc>
              <a:spcBef>
                <a:spcPct val="20000"/>
              </a:spcBef>
              <a:spcAft>
                <a:spcPts val="0"/>
              </a:spcAft>
              <a:buClr>
                <a:schemeClr val="tx2"/>
              </a:buClr>
              <a:buSzTx/>
              <a:buFontTx/>
              <a:buNone/>
              <a:tabLst/>
              <a:defRPr/>
            </a:pPr>
            <a:r>
              <a:rPr kumimoji="0" lang="ru-RU" sz="1400" b="0" i="0" u="none" strike="noStrike" kern="1200" cap="none" spc="0" normalizeH="0" baseline="0" noProof="0" smtClean="0">
                <a:ln>
                  <a:noFill/>
                </a:ln>
                <a:solidFill>
                  <a:schemeClr val="tx1"/>
                </a:solidFill>
                <a:effectLst/>
                <a:uLnTx/>
                <a:uFillTx/>
                <a:latin typeface="+mn-lt"/>
                <a:ea typeface="+mn-ea"/>
                <a:cs typeface="+mn-cs"/>
              </a:rPr>
              <a:t>      </a:t>
            </a: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Содержимое 4"/>
          <p:cNvSpPr txBox="1">
            <a:spLocks/>
          </p:cNvSpPr>
          <p:nvPr/>
        </p:nvSpPr>
        <p:spPr>
          <a:xfrm>
            <a:off x="214282" y="1357298"/>
            <a:ext cx="5857916" cy="2786082"/>
          </a:xfrm>
          <a:prstGeom prst="rect">
            <a:avLst/>
          </a:prstGeom>
        </p:spPr>
        <p:txBody>
          <a:bodyPr/>
          <a:lstStyle/>
          <a:p>
            <a:pPr marL="2468880" marR="0" lvl="8" indent="-182880" algn="l" defTabSz="914400" rtl="0" eaLnBrk="1" fontAlgn="auto" latinLnBrk="0" hangingPunct="1">
              <a:lnSpc>
                <a:spcPct val="100000"/>
              </a:lnSpc>
              <a:spcBef>
                <a:spcPct val="20000"/>
              </a:spcBef>
              <a:spcAft>
                <a:spcPts val="0"/>
              </a:spcAft>
              <a:buClr>
                <a:schemeClr val="tx2"/>
              </a:buClr>
              <a:buSzTx/>
              <a:buFontTx/>
              <a:buNone/>
              <a:tabLst/>
              <a:defRPr/>
            </a:pPr>
            <a:r>
              <a:rPr kumimoji="0" lang="ru-RU" sz="1400" b="0" i="0" u="none" strike="noStrike" kern="1200" cap="none" spc="0" normalizeH="0" baseline="0" noProof="0" smtClean="0">
                <a:ln>
                  <a:noFill/>
                </a:ln>
                <a:solidFill>
                  <a:schemeClr val="tx1"/>
                </a:solidFill>
                <a:effectLst/>
                <a:uLnTx/>
                <a:uFillTx/>
                <a:latin typeface="+mn-lt"/>
                <a:ea typeface="+mn-ea"/>
                <a:cs typeface="+mn-cs"/>
              </a:rPr>
              <a:t>      </a:t>
            </a: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Прямоугольник 8"/>
          <p:cNvSpPr/>
          <p:nvPr/>
        </p:nvSpPr>
        <p:spPr>
          <a:xfrm>
            <a:off x="214282" y="1656576"/>
            <a:ext cx="6072230" cy="4955203"/>
          </a:xfrm>
          <a:prstGeom prst="rect">
            <a:avLst/>
          </a:prstGeom>
        </p:spPr>
        <p:txBody>
          <a:bodyPr wrap="square">
            <a:spAutoFit/>
          </a:bodyPr>
          <a:lstStyle/>
          <a:p>
            <a:pPr indent="0" algn="ctr" eaLnBrk="1" fontAlgn="auto" hangingPunct="1">
              <a:spcBef>
                <a:spcPts val="0"/>
              </a:spcBef>
              <a:spcAft>
                <a:spcPts val="0"/>
              </a:spcAft>
              <a:buFont typeface="Wingdings" pitchFamily="2" charset="2"/>
              <a:buNone/>
              <a:defRPr/>
            </a:pPr>
            <a:r>
              <a:rPr lang="ru-RU" sz="4000" b="1" dirty="0" smtClean="0">
                <a:solidFill>
                  <a:srgbClr val="C00000"/>
                </a:solidFill>
                <a:latin typeface="Times Sakha Unicode" pitchFamily="2" charset="0"/>
              </a:rPr>
              <a:t>Саха </a:t>
            </a:r>
            <a:r>
              <a:rPr lang="ru-RU" sz="4000" b="1" dirty="0" err="1" smtClean="0">
                <a:solidFill>
                  <a:srgbClr val="C00000"/>
                </a:solidFill>
                <a:latin typeface="Times Sakha Unicode" pitchFamily="2" charset="0"/>
              </a:rPr>
              <a:t>народнай</a:t>
            </a:r>
            <a:r>
              <a:rPr lang="ru-RU" sz="4000" b="1" dirty="0" smtClean="0">
                <a:solidFill>
                  <a:srgbClr val="C00000"/>
                </a:solidFill>
                <a:latin typeface="Times Sakha Unicode" pitchFamily="2" charset="0"/>
              </a:rPr>
              <a:t> </a:t>
            </a:r>
            <a:r>
              <a:rPr lang="ru-RU" sz="4000" b="1" dirty="0" smtClean="0">
                <a:solidFill>
                  <a:srgbClr val="C00000"/>
                </a:solidFill>
                <a:latin typeface="Times Sakha Unicode" pitchFamily="2" charset="0"/>
              </a:rPr>
              <a:t>поэта</a:t>
            </a:r>
            <a:r>
              <a:rPr lang="ru-RU" sz="4000" b="1" dirty="0" smtClean="0">
                <a:solidFill>
                  <a:srgbClr val="C00000"/>
                </a:solidFill>
                <a:latin typeface="Times Sakha Unicode" pitchFamily="2" charset="0"/>
              </a:rPr>
              <a:t> </a:t>
            </a:r>
            <a:r>
              <a:rPr lang="ru-RU" sz="4000" b="1" dirty="0" smtClean="0">
                <a:solidFill>
                  <a:srgbClr val="C00000"/>
                </a:solidFill>
                <a:latin typeface="Times Sakha Unicode" pitchFamily="2" charset="0"/>
              </a:rPr>
              <a:t>Савва Иванович Тарасов </a:t>
            </a:r>
            <a:r>
              <a:rPr lang="ru-RU" sz="4000" b="1" dirty="0" err="1" smtClean="0">
                <a:solidFill>
                  <a:srgbClr val="C00000"/>
                </a:solidFill>
                <a:latin typeface="Times Sakha Unicode" pitchFamily="2" charset="0"/>
              </a:rPr>
              <a:t>олоҕун кэрдиис</a:t>
            </a:r>
            <a:r>
              <a:rPr lang="ru-RU" sz="4000" b="1" dirty="0" smtClean="0">
                <a:solidFill>
                  <a:srgbClr val="C00000"/>
                </a:solidFill>
                <a:latin typeface="Times Sakha Unicode" pitchFamily="2" charset="0"/>
              </a:rPr>
              <a:t> </a:t>
            </a:r>
            <a:r>
              <a:rPr lang="ru-RU" sz="4000" b="1" dirty="0" err="1" smtClean="0">
                <a:solidFill>
                  <a:srgbClr val="C00000"/>
                </a:solidFill>
                <a:latin typeface="Times Sakha Unicode" pitchFamily="2" charset="0"/>
              </a:rPr>
              <a:t>кэмнэрэ</a:t>
            </a:r>
            <a:r>
              <a:rPr lang="ru-RU" sz="4000" b="1" dirty="0" smtClean="0">
                <a:solidFill>
                  <a:srgbClr val="C00000"/>
                </a:solidFill>
                <a:latin typeface="Times Sakha Unicode" pitchFamily="2" charset="0"/>
              </a:rPr>
              <a:t>- </a:t>
            </a:r>
            <a:r>
              <a:rPr lang="ru-RU" sz="4000" b="1" dirty="0" err="1" smtClean="0">
                <a:solidFill>
                  <a:srgbClr val="C00000"/>
                </a:solidFill>
                <a:latin typeface="Times Sakha Unicode" pitchFamily="2" charset="0"/>
              </a:rPr>
              <a:t>хоһоонноругар</a:t>
            </a:r>
            <a:endParaRPr lang="ru-RU" sz="4000" b="1" dirty="0" smtClean="0">
              <a:solidFill>
                <a:srgbClr val="C00000"/>
              </a:solidFill>
              <a:latin typeface="Times Sakha Unicode" pitchFamily="2" charset="0"/>
            </a:endParaRPr>
          </a:p>
          <a:p>
            <a:pPr indent="0" algn="ctr" eaLnBrk="1" fontAlgn="auto" hangingPunct="1">
              <a:spcBef>
                <a:spcPts val="0"/>
              </a:spcBef>
              <a:spcAft>
                <a:spcPts val="0"/>
              </a:spcAft>
              <a:buFont typeface="Wingdings" pitchFamily="2" charset="2"/>
              <a:buNone/>
              <a:defRPr/>
            </a:pPr>
            <a:endParaRPr lang="ru-RU" sz="4000" b="1" dirty="0" smtClean="0">
              <a:solidFill>
                <a:srgbClr val="FF0000"/>
              </a:solidFill>
              <a:latin typeface="Times Sakha Unicode" pitchFamily="2" charset="0"/>
            </a:endParaRPr>
          </a:p>
          <a:p>
            <a:pPr indent="0" algn="r" eaLnBrk="1" fontAlgn="auto" hangingPunct="1">
              <a:spcBef>
                <a:spcPts val="0"/>
              </a:spcBef>
              <a:spcAft>
                <a:spcPts val="0"/>
              </a:spcAft>
              <a:buFont typeface="Wingdings" pitchFamily="2" charset="2"/>
              <a:buNone/>
              <a:defRPr/>
            </a:pPr>
            <a:r>
              <a:rPr lang="ru-RU" sz="1200" b="1" dirty="0" smtClean="0">
                <a:solidFill>
                  <a:srgbClr val="002060"/>
                </a:solidFill>
                <a:latin typeface="Times Sakha Unicode" pitchFamily="2" charset="0"/>
              </a:rPr>
              <a:t>О</a:t>
            </a:r>
            <a:r>
              <a:rPr lang="sah-RU" sz="1200" b="1" dirty="0" smtClean="0">
                <a:solidFill>
                  <a:srgbClr val="002060"/>
                </a:solidFill>
                <a:latin typeface="Times Sakha Unicode" pitchFamily="2" charset="0"/>
              </a:rPr>
              <a:t>ҥордо: Лукина Екатерина Афанасьевна, </a:t>
            </a:r>
          </a:p>
          <a:p>
            <a:pPr indent="0" algn="r" eaLnBrk="1" fontAlgn="auto" hangingPunct="1">
              <a:spcBef>
                <a:spcPts val="0"/>
              </a:spcBef>
              <a:spcAft>
                <a:spcPts val="0"/>
              </a:spcAft>
              <a:buFont typeface="Wingdings" pitchFamily="2" charset="2"/>
              <a:buNone/>
              <a:defRPr/>
            </a:pPr>
            <a:r>
              <a:rPr lang="sah-RU" sz="1200" b="1" dirty="0" smtClean="0">
                <a:solidFill>
                  <a:srgbClr val="002060"/>
                </a:solidFill>
                <a:latin typeface="Times Sakha Unicode" pitchFamily="2" charset="0"/>
              </a:rPr>
              <a:t>Саха республикатын үөрэҕириитин туйгуна,</a:t>
            </a:r>
          </a:p>
          <a:p>
            <a:pPr lvl="0" algn="r" fontAlgn="auto">
              <a:spcBef>
                <a:spcPts val="0"/>
              </a:spcBef>
              <a:spcAft>
                <a:spcPts val="0"/>
              </a:spcAft>
              <a:defRPr/>
            </a:pPr>
            <a:r>
              <a:rPr lang="sah-RU" sz="1200" b="1" dirty="0" smtClean="0">
                <a:solidFill>
                  <a:srgbClr val="002060"/>
                </a:solidFill>
                <a:latin typeface="Times Sakha Unicode" pitchFamily="2" charset="0"/>
              </a:rPr>
              <a:t> муҥутуур үрдүк </a:t>
            </a:r>
            <a:r>
              <a:rPr lang="sah-RU" sz="1200" b="1" dirty="0" smtClean="0">
                <a:solidFill>
                  <a:srgbClr val="002060"/>
                </a:solidFill>
                <a:latin typeface="Times Sakha Unicode" pitchFamily="2" charset="0"/>
              </a:rPr>
              <a:t>категориялаах</a:t>
            </a:r>
          </a:p>
          <a:p>
            <a:pPr lvl="0" algn="r" fontAlgn="auto">
              <a:spcBef>
                <a:spcPts val="0"/>
              </a:spcBef>
              <a:spcAft>
                <a:spcPts val="0"/>
              </a:spcAft>
              <a:defRPr/>
            </a:pPr>
            <a:r>
              <a:rPr lang="sah-RU" sz="1200" b="1" dirty="0" smtClean="0">
                <a:solidFill>
                  <a:srgbClr val="002060"/>
                </a:solidFill>
                <a:latin typeface="Times Sakha Unicode" pitchFamily="2" charset="0"/>
              </a:rPr>
              <a:t> </a:t>
            </a:r>
            <a:r>
              <a:rPr lang="sah-RU" sz="1200" b="1" dirty="0" smtClean="0">
                <a:solidFill>
                  <a:srgbClr val="002060"/>
                </a:solidFill>
                <a:latin typeface="Times Sakha Unicode" pitchFamily="2" charset="0"/>
              </a:rPr>
              <a:t>С.И.Тарасов аатынан Өрт орто </a:t>
            </a:r>
            <a:r>
              <a:rPr lang="sah-RU" sz="1200" b="1" dirty="0" smtClean="0">
                <a:solidFill>
                  <a:srgbClr val="002060"/>
                </a:solidFill>
                <a:latin typeface="Times Sakha Unicode" pitchFamily="2" charset="0"/>
              </a:rPr>
              <a:t>оскуолатын</a:t>
            </a:r>
            <a:endParaRPr lang="sah-RU" sz="1200" b="1" dirty="0" smtClean="0">
              <a:solidFill>
                <a:srgbClr val="C00000"/>
              </a:solidFill>
              <a:latin typeface="Times Sakha Unicode" pitchFamily="2" charset="0"/>
            </a:endParaRPr>
          </a:p>
          <a:p>
            <a:pPr lvl="0" algn="r" fontAlgn="auto">
              <a:spcBef>
                <a:spcPts val="0"/>
              </a:spcBef>
              <a:spcAft>
                <a:spcPts val="0"/>
              </a:spcAft>
              <a:defRPr/>
            </a:pPr>
            <a:r>
              <a:rPr lang="sah-RU" sz="1200" b="1" dirty="0" smtClean="0">
                <a:solidFill>
                  <a:srgbClr val="002060"/>
                </a:solidFill>
                <a:latin typeface="Times Sakha Unicode" pitchFamily="2" charset="0"/>
              </a:rPr>
              <a:t>алын сүһүөх  </a:t>
            </a:r>
            <a:r>
              <a:rPr lang="ru-RU" sz="1200" b="1" dirty="0" err="1" smtClean="0">
                <a:solidFill>
                  <a:srgbClr val="002060"/>
                </a:solidFill>
                <a:latin typeface="Times Sakha Unicode" pitchFamily="2" charset="0"/>
              </a:rPr>
              <a:t>кылаас</a:t>
            </a:r>
            <a:r>
              <a:rPr lang="ru-RU" sz="1200" b="1" dirty="0" smtClean="0">
                <a:solidFill>
                  <a:srgbClr val="002060"/>
                </a:solidFill>
                <a:latin typeface="Times Sakha Unicode" pitchFamily="2" charset="0"/>
              </a:rPr>
              <a:t> </a:t>
            </a:r>
            <a:r>
              <a:rPr lang="sah-RU" sz="1200" b="1" dirty="0" smtClean="0">
                <a:solidFill>
                  <a:srgbClr val="002060"/>
                </a:solidFill>
                <a:latin typeface="Times Sakha Unicode" pitchFamily="2" charset="0"/>
              </a:rPr>
              <a:t> учуутала.</a:t>
            </a:r>
            <a:endParaRPr lang="ru-RU" sz="1200" b="1" dirty="0" smtClean="0">
              <a:solidFill>
                <a:srgbClr val="002060"/>
              </a:solidFill>
              <a:latin typeface="Times Sakha Unicode" pitchFamily="2" charset="0"/>
            </a:endParaRPr>
          </a:p>
          <a:p>
            <a:pPr indent="0" algn="r" eaLnBrk="1" fontAlgn="auto" hangingPunct="1">
              <a:spcBef>
                <a:spcPts val="0"/>
              </a:spcBef>
              <a:spcAft>
                <a:spcPts val="0"/>
              </a:spcAft>
              <a:buFont typeface="Wingdings" pitchFamily="2" charset="2"/>
              <a:buNone/>
              <a:defRPr/>
            </a:pPr>
            <a:r>
              <a:rPr lang="ru-RU" b="1" dirty="0" smtClean="0">
                <a:latin typeface="Times Sakha Unicode" pitchFamily="2" charset="0"/>
              </a:rPr>
              <a:t> </a:t>
            </a:r>
            <a:endParaRPr lang="ru-RU" dirty="0" smtClean="0">
              <a:latin typeface="Times Sakha Unicode" pitchFamily="2" charset="0"/>
            </a:endParaRPr>
          </a:p>
          <a:p>
            <a:pPr algn="ctr" eaLnBrk="1" fontAlgn="auto" hangingPunct="1">
              <a:spcAft>
                <a:spcPts val="0"/>
              </a:spcAft>
              <a:buFont typeface="Wingdings" pitchFamily="2" charset="2"/>
              <a:buNone/>
              <a:defRPr/>
            </a:pPr>
            <a:r>
              <a:rPr lang="ru-RU" b="1" dirty="0" smtClean="0">
                <a:latin typeface="Times Sakha Unicode" pitchFamily="2" charset="0"/>
              </a:rPr>
              <a:t> </a:t>
            </a:r>
            <a:endParaRPr lang="ru-RU" dirty="0" smtClean="0">
              <a:latin typeface="Times Sakha Unicode" pitchFamily="2" charset="0"/>
            </a:endParaRPr>
          </a:p>
          <a:p>
            <a:pPr algn="ctr" eaLnBrk="1" fontAlgn="auto" hangingPunct="1">
              <a:spcAft>
                <a:spcPts val="0"/>
              </a:spcAft>
              <a:buFont typeface="Wingdings" pitchFamily="2" charset="2"/>
              <a:buNone/>
              <a:defRPr/>
            </a:pPr>
            <a:r>
              <a:rPr lang="ru-RU" sz="800" b="1" dirty="0" smtClean="0">
                <a:latin typeface="Times Sakha Unicode" pitchFamily="2" charset="0"/>
              </a:rPr>
              <a:t> </a:t>
            </a:r>
            <a:endParaRPr lang="en-US" dirty="0"/>
          </a:p>
        </p:txBody>
      </p:sp>
      <p:sp>
        <p:nvSpPr>
          <p:cNvPr id="11" name="Заголовок 1"/>
          <p:cNvSpPr txBox="1">
            <a:spLocks/>
          </p:cNvSpPr>
          <p:nvPr/>
        </p:nvSpPr>
        <p:spPr>
          <a:xfrm>
            <a:off x="857224" y="6143644"/>
            <a:ext cx="5286412" cy="1000132"/>
          </a:xfrm>
          <a:prstGeom prst="rect">
            <a:avLst/>
          </a:prstGeom>
        </p:spPr>
        <p:txBody>
          <a:bodyPr/>
          <a:lstStyle/>
          <a:p>
            <a:pPr lvl="0" algn="ctr" fontAlgn="auto">
              <a:spcAft>
                <a:spcPts val="0"/>
              </a:spcAft>
              <a:defRPr/>
            </a:pPr>
            <a:endParaRPr kumimoji="0" lang="en-US" sz="12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sah-RU" sz="3600" b="1" dirty="0" smtClean="0"/>
              <a:t>Кини олоҕун салгыыр икки кыргыттардаах, икки сиэннээх, биир хос сиэннээх.</a:t>
            </a:r>
            <a:r>
              <a:rPr lang="en-US" b="1" dirty="0" smtClean="0"/>
              <a:t/>
            </a:r>
            <a:br>
              <a:rPr lang="en-US" b="1" dirty="0" smtClean="0"/>
            </a:br>
            <a:endParaRPr lang="en-US" b="1" dirty="0"/>
          </a:p>
        </p:txBody>
      </p:sp>
      <p:pic>
        <p:nvPicPr>
          <p:cNvPr id="2050" name="Picture 2" descr="C:\Users\Сахаайа\многое\Documents\С.И.Тарасов\ст8_000.jpg"/>
          <p:cNvPicPr>
            <a:picLocks noGrp="1" noChangeAspect="1" noChangeArrowheads="1"/>
          </p:cNvPicPr>
          <p:nvPr>
            <p:ph idx="1"/>
          </p:nvPr>
        </p:nvPicPr>
        <p:blipFill>
          <a:blip r:embed="rId2" cstate="print"/>
          <a:srcRect t="6067" r="1887"/>
          <a:stretch>
            <a:fillRect/>
          </a:stretch>
        </p:blipFill>
        <p:spPr bwMode="auto">
          <a:xfrm rot="5400000">
            <a:off x="4714875" y="2143116"/>
            <a:ext cx="4429156" cy="3000396"/>
          </a:xfrm>
          <a:prstGeom prst="rect">
            <a:avLst/>
          </a:prstGeom>
          <a:noFill/>
        </p:spPr>
      </p:pic>
      <p:pic>
        <p:nvPicPr>
          <p:cNvPr id="2051" name="Picture 3" descr="C:\Users\Сахаайа\многое\Documents\С.И.Тарасов\ст6_000.jpg"/>
          <p:cNvPicPr>
            <a:picLocks noChangeAspect="1" noChangeArrowheads="1"/>
          </p:cNvPicPr>
          <p:nvPr/>
        </p:nvPicPr>
        <p:blipFill>
          <a:blip r:embed="rId3"/>
          <a:srcRect t="1357" r="10714"/>
          <a:stretch>
            <a:fillRect/>
          </a:stretch>
        </p:blipFill>
        <p:spPr bwMode="auto">
          <a:xfrm rot="5400000">
            <a:off x="1035818" y="892951"/>
            <a:ext cx="3571901" cy="52149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58204" cy="5467368"/>
          </a:xfrm>
        </p:spPr>
        <p:txBody>
          <a:bodyPr>
            <a:normAutofit/>
          </a:bodyPr>
          <a:lstStyle/>
          <a:p>
            <a:pPr algn="just">
              <a:buNone/>
            </a:pPr>
            <a:r>
              <a:rPr lang="sah-RU" sz="3200" dirty="0" smtClean="0">
                <a:solidFill>
                  <a:schemeClr val="accent1">
                    <a:lumMod val="50000"/>
                  </a:schemeClr>
                </a:solidFill>
              </a:rPr>
              <a:t>    </a:t>
            </a:r>
            <a:r>
              <a:rPr lang="sah-RU" sz="4400" dirty="0" smtClean="0">
                <a:solidFill>
                  <a:schemeClr val="accent1">
                    <a:lumMod val="50000"/>
                  </a:schemeClr>
                </a:solidFill>
                <a:latin typeface="Times New Roman" pitchFamily="18" charset="0"/>
                <a:cs typeface="Times New Roman" pitchFamily="18" charset="0"/>
              </a:rPr>
              <a:t>Поэт бастакы хоһооно </a:t>
            </a:r>
            <a:r>
              <a:rPr lang="ru-RU" sz="4400" b="1" i="1" dirty="0" smtClean="0">
                <a:solidFill>
                  <a:schemeClr val="accent1">
                    <a:lumMod val="50000"/>
                  </a:schemeClr>
                </a:solidFill>
                <a:latin typeface="Times New Roman" pitchFamily="18" charset="0"/>
                <a:cs typeface="Times New Roman" pitchFamily="18" charset="0"/>
              </a:rPr>
              <a:t>«</a:t>
            </a:r>
            <a:r>
              <a:rPr lang="ru-RU" sz="4400" b="1" i="1" dirty="0" err="1" smtClean="0">
                <a:solidFill>
                  <a:schemeClr val="accent1">
                    <a:lumMod val="50000"/>
                  </a:schemeClr>
                </a:solidFill>
                <a:latin typeface="Times New Roman" pitchFamily="18" charset="0"/>
                <a:cs typeface="Times New Roman" pitchFamily="18" charset="0"/>
              </a:rPr>
              <a:t>Улуу</a:t>
            </a:r>
            <a:r>
              <a:rPr lang="ru-RU" sz="4400" b="1" i="1" dirty="0" smtClean="0">
                <a:solidFill>
                  <a:schemeClr val="accent1">
                    <a:lumMod val="50000"/>
                  </a:schemeClr>
                </a:solidFill>
                <a:latin typeface="Times New Roman" pitchFamily="18" charset="0"/>
                <a:cs typeface="Times New Roman" pitchFamily="18" charset="0"/>
              </a:rPr>
              <a:t> Сталины </a:t>
            </a:r>
            <a:r>
              <a:rPr lang="ru-RU" sz="4400" b="1" i="1" dirty="0" err="1" smtClean="0">
                <a:solidFill>
                  <a:schemeClr val="accent1">
                    <a:lumMod val="50000"/>
                  </a:schemeClr>
                </a:solidFill>
                <a:latin typeface="Times New Roman" pitchFamily="18" charset="0"/>
                <a:cs typeface="Times New Roman" pitchFamily="18" charset="0"/>
              </a:rPr>
              <a:t>үө</a:t>
            </a:r>
            <a:r>
              <a:rPr lang="ru-RU" sz="4400" b="1" i="1" dirty="0" err="1" smtClean="0">
                <a:solidFill>
                  <a:schemeClr val="accent1">
                    <a:lumMod val="50000"/>
                  </a:schemeClr>
                </a:solidFill>
                <a:latin typeface="Times New Roman" pitchFamily="18" charset="0"/>
                <a:cs typeface="Times New Roman" pitchFamily="18" charset="0"/>
              </a:rPr>
              <a:t>рдүөм</a:t>
            </a:r>
            <a:r>
              <a:rPr lang="ru-RU" sz="4400" b="1" i="1"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диэн</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ааттанан</a:t>
            </a:r>
            <a:r>
              <a:rPr lang="ru-RU" sz="4400" dirty="0" smtClean="0">
                <a:solidFill>
                  <a:schemeClr val="accent1">
                    <a:lumMod val="50000"/>
                  </a:schemeClr>
                </a:solidFill>
                <a:latin typeface="Times New Roman" pitchFamily="18" charset="0"/>
                <a:cs typeface="Times New Roman" pitchFamily="18" charset="0"/>
              </a:rPr>
              <a:t> </a:t>
            </a:r>
            <a:r>
              <a:rPr lang="ru-RU" sz="4400" b="1" i="1" dirty="0" smtClean="0">
                <a:solidFill>
                  <a:schemeClr val="accent1">
                    <a:lumMod val="50000"/>
                  </a:schemeClr>
                </a:solidFill>
                <a:latin typeface="Times New Roman" pitchFamily="18" charset="0"/>
                <a:cs typeface="Times New Roman" pitchFamily="18" charset="0"/>
              </a:rPr>
              <a:t>1949 </a:t>
            </a:r>
            <a:r>
              <a:rPr lang="ru-RU" sz="4400" dirty="0" err="1" smtClean="0">
                <a:solidFill>
                  <a:schemeClr val="accent1">
                    <a:lumMod val="50000"/>
                  </a:schemeClr>
                </a:solidFill>
                <a:latin typeface="Times New Roman" pitchFamily="18" charset="0"/>
                <a:cs typeface="Times New Roman" pitchFamily="18" charset="0"/>
              </a:rPr>
              <a:t>сыллаахха</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сэттис</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кылааска</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үөрэнэ сырыттаҕына</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Горнай</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оройуонун</a:t>
            </a:r>
            <a:r>
              <a:rPr lang="ru-RU" sz="4400" dirty="0" smtClean="0">
                <a:solidFill>
                  <a:schemeClr val="accent1">
                    <a:lumMod val="50000"/>
                  </a:schemeClr>
                </a:solidFill>
                <a:latin typeface="Times New Roman" pitchFamily="18" charset="0"/>
                <a:cs typeface="Times New Roman" pitchFamily="18" charset="0"/>
              </a:rPr>
              <a:t>  «</a:t>
            </a:r>
            <a:r>
              <a:rPr lang="sah-RU" sz="4400" dirty="0" err="1" smtClean="0">
                <a:solidFill>
                  <a:schemeClr val="accent1">
                    <a:lumMod val="50000"/>
                  </a:schemeClr>
                </a:solidFill>
                <a:latin typeface="Times New Roman" pitchFamily="18" charset="0"/>
                <a:cs typeface="Times New Roman" pitchFamily="18" charset="0"/>
              </a:rPr>
              <a:t>Ү</a:t>
            </a:r>
            <a:r>
              <a:rPr lang="ru-RU" sz="4400" dirty="0" smtClean="0">
                <a:solidFill>
                  <a:schemeClr val="accent1">
                    <a:lumMod val="50000"/>
                  </a:schemeClr>
                </a:solidFill>
                <a:latin typeface="Times New Roman" pitchFamily="18" charset="0"/>
                <a:cs typeface="Times New Roman" pitchFamily="18" charset="0"/>
              </a:rPr>
              <a:t>лэ </a:t>
            </a:r>
            <a:r>
              <a:rPr lang="ru-RU" sz="4400" dirty="0" err="1" smtClean="0">
                <a:solidFill>
                  <a:schemeClr val="accent1">
                    <a:lumMod val="50000"/>
                  </a:schemeClr>
                </a:solidFill>
                <a:latin typeface="Times New Roman" pitchFamily="18" charset="0"/>
                <a:cs typeface="Times New Roman" pitchFamily="18" charset="0"/>
              </a:rPr>
              <a:t>күүһэ</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хаһыатыгар </a:t>
            </a:r>
            <a:r>
              <a:rPr lang="ru-RU" sz="4400" dirty="0" err="1" smtClean="0">
                <a:solidFill>
                  <a:schemeClr val="accent1">
                    <a:lumMod val="50000"/>
                  </a:schemeClr>
                </a:solidFill>
                <a:latin typeface="Times New Roman" pitchFamily="18" charset="0"/>
                <a:cs typeface="Times New Roman" pitchFamily="18" charset="0"/>
              </a:rPr>
              <a:t>бэчээттэнэн</a:t>
            </a:r>
            <a:r>
              <a:rPr lang="ru-RU" sz="4400" dirty="0" smtClean="0">
                <a:solidFill>
                  <a:schemeClr val="accent1">
                    <a:lumMod val="50000"/>
                  </a:schemeClr>
                </a:solidFill>
                <a:latin typeface="Times New Roman" pitchFamily="18" charset="0"/>
                <a:cs typeface="Times New Roman" pitchFamily="18" charset="0"/>
              </a:rPr>
              <a:t> </a:t>
            </a:r>
            <a:r>
              <a:rPr lang="ru-RU" sz="4400" dirty="0" err="1" smtClean="0">
                <a:solidFill>
                  <a:schemeClr val="accent1">
                    <a:lumMod val="50000"/>
                  </a:schemeClr>
                </a:solidFill>
                <a:latin typeface="Times New Roman" pitchFamily="18" charset="0"/>
                <a:cs typeface="Times New Roman" pitchFamily="18" charset="0"/>
              </a:rPr>
              <a:t>тахсыбыт</a:t>
            </a:r>
            <a:r>
              <a:rPr lang="ru-RU" sz="4400" dirty="0" smtClean="0">
                <a:solidFill>
                  <a:schemeClr val="accent1">
                    <a:lumMod val="50000"/>
                  </a:schemeClr>
                </a:solidFill>
                <a:latin typeface="Times New Roman" pitchFamily="18" charset="0"/>
                <a:cs typeface="Times New Roman" pitchFamily="18" charset="0"/>
              </a:rPr>
              <a:t>.</a:t>
            </a:r>
            <a:endParaRPr lang="en-US" sz="44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0"/>
            <a:ext cx="3829048" cy="6253162"/>
          </a:xfrm>
        </p:spPr>
        <p:txBody>
          <a:bodyPr>
            <a:normAutofit/>
          </a:bodyPr>
          <a:lstStyle/>
          <a:p>
            <a:pPr algn="just"/>
            <a:r>
              <a:rPr lang="sah-RU" dirty="0" smtClean="0">
                <a:latin typeface="Times New Roman" pitchFamily="18" charset="0"/>
                <a:cs typeface="Times New Roman" pitchFamily="18" charset="0"/>
              </a:rPr>
              <a:t>Савва Тарааһап хаһыакка үлэтин эмиэ оскуола5а үөрэнэ сылдьан, инньэ 1953 сылтан Горнай оройуонун «Үлэ күүһэ» хаһыаттан са5алаабыт. Онтон  «Эдэр коммунист» хаһыат редакторынан,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026" name="Picture 2" descr="C:\Users\Сахаайа\Desktop\мама\105_7801.JPG"/>
          <p:cNvPicPr>
            <a:picLocks noChangeAspect="1" noChangeArrowheads="1"/>
          </p:cNvPicPr>
          <p:nvPr/>
        </p:nvPicPr>
        <p:blipFill>
          <a:blip r:embed="rId2" cstate="print"/>
          <a:srcRect/>
          <a:stretch>
            <a:fillRect/>
          </a:stretch>
        </p:blipFill>
        <p:spPr bwMode="auto">
          <a:xfrm>
            <a:off x="357158" y="500042"/>
            <a:ext cx="4287441" cy="3214709"/>
          </a:xfrm>
          <a:prstGeom prst="rect">
            <a:avLst/>
          </a:prstGeom>
          <a:noFill/>
        </p:spPr>
      </p:pic>
      <p:sp>
        <p:nvSpPr>
          <p:cNvPr id="5" name="Заголовок 1"/>
          <p:cNvSpPr>
            <a:spLocks noGrp="1"/>
          </p:cNvSpPr>
          <p:nvPr>
            <p:ph type="title"/>
          </p:nvPr>
        </p:nvSpPr>
        <p:spPr>
          <a:xfrm>
            <a:off x="214282" y="3429000"/>
            <a:ext cx="8643998" cy="2928958"/>
          </a:xfrm>
        </p:spPr>
        <p:txBody>
          <a:bodyPr>
            <a:noAutofit/>
          </a:bodyPr>
          <a:lstStyle/>
          <a:p>
            <a:pPr algn="just"/>
            <a:r>
              <a:rPr lang="sah-RU" sz="2400" dirty="0" smtClean="0"/>
              <a:t>.</a:t>
            </a:r>
            <a:r>
              <a:rPr lang="en-US" sz="2400" dirty="0" smtClean="0"/>
              <a:t/>
            </a:r>
            <a:br>
              <a:rPr lang="en-US" sz="2400" dirty="0" smtClean="0"/>
            </a:br>
            <a:r>
              <a:rPr lang="en-US" sz="2400" b="1" dirty="0" smtClean="0"/>
              <a:t/>
            </a:r>
            <a:br>
              <a:rPr lang="en-US" sz="2400" b="1" dirty="0" smtClean="0"/>
            </a:br>
            <a:r>
              <a:rPr lang="en-US" sz="2400" dirty="0" smtClean="0"/>
              <a:t/>
            </a:r>
            <a:br>
              <a:rPr lang="en-US" sz="2400" dirty="0" smtClean="0"/>
            </a:br>
            <a:r>
              <a:rPr lang="en-US" sz="2400" b="1" dirty="0" smtClean="0"/>
              <a:t/>
            </a:r>
            <a:br>
              <a:rPr lang="en-US" sz="2400" b="1" dirty="0" smtClean="0"/>
            </a:br>
            <a:r>
              <a:rPr lang="sah-RU" sz="2800" dirty="0" smtClean="0">
                <a:solidFill>
                  <a:schemeClr val="tx1"/>
                </a:solidFill>
                <a:latin typeface="Times New Roman" pitchFamily="18" charset="0"/>
                <a:cs typeface="Times New Roman" pitchFamily="18" charset="0"/>
              </a:rPr>
              <a:t>«Хотугу сулус» сурунаал редакторын солбуйааччытынан, «Кыым» хаһыат культура5а салаатын сэбиэдиссэйинэн, Саха сирин суруйааччыларын Союһун бырабылыанньатын сэкиритээринэн талыллан үгүс өрүттээх үлэни ыыппыт.</a:t>
            </a:r>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1934" y="285728"/>
            <a:ext cx="4614866" cy="5715041"/>
          </a:xfrm>
        </p:spPr>
        <p:txBody>
          <a:bodyPr/>
          <a:lstStyle/>
          <a:p>
            <a:pPr algn="just">
              <a:buNone/>
            </a:pPr>
            <a:r>
              <a:rPr lang="ru-RU" dirty="0" smtClean="0"/>
              <a:t>   </a:t>
            </a:r>
            <a:r>
              <a:rPr lang="ru-RU" b="1" i="1" dirty="0" smtClean="0">
                <a:latin typeface="Times New Roman" pitchFamily="18" charset="0"/>
                <a:cs typeface="Times New Roman" pitchFamily="18" charset="0"/>
              </a:rPr>
              <a:t>1961</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сыллаахха</a:t>
            </a: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a:t>
            </a:r>
            <a:r>
              <a:rPr lang="ru-RU" b="1" i="1" dirty="0" err="1" smtClean="0">
                <a:latin typeface="Times New Roman" pitchFamily="18" charset="0"/>
                <a:cs typeface="Times New Roman" pitchFamily="18" charset="0"/>
              </a:rPr>
              <a:t>Таптыыр</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сахам</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тылынан</a:t>
            </a:r>
            <a:r>
              <a:rPr lang="ru-RU" b="1"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бастакы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кинигэтэ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бэчээттэнэн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тахсыбыт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кинигэтин</a:t>
            </a:r>
            <a:r>
              <a:rPr lang="ru-RU" dirty="0" smtClean="0">
                <a:latin typeface="Times New Roman" pitchFamily="18" charset="0"/>
                <a:cs typeface="Times New Roman" pitchFamily="18" charset="0"/>
              </a:rPr>
              <a:t> поэт </a:t>
            </a:r>
            <a:r>
              <a:rPr lang="sah-RU" dirty="0" smtClean="0">
                <a:latin typeface="Times New Roman" pitchFamily="18" charset="0"/>
                <a:cs typeface="Times New Roman" pitchFamily="18" charset="0"/>
              </a:rPr>
              <a:t>төрөппүттэрин Өлөксөөндүрэ, Уйбаан Тарааһаптар сырдык кэриэстэригэр анаабыт.</a:t>
            </a:r>
            <a:endParaRPr lang="en-US" dirty="0">
              <a:latin typeface="Times New Roman" pitchFamily="18" charset="0"/>
              <a:cs typeface="Times New Roman" pitchFamily="18" charset="0"/>
            </a:endParaRPr>
          </a:p>
        </p:txBody>
      </p:sp>
      <p:pic>
        <p:nvPicPr>
          <p:cNvPr id="1026" name="Picture 2" descr="E:\С.И.Тарасов\ст_000.jpg"/>
          <p:cNvPicPr>
            <a:picLocks noChangeAspect="1" noChangeArrowheads="1"/>
          </p:cNvPicPr>
          <p:nvPr/>
        </p:nvPicPr>
        <p:blipFill>
          <a:blip r:embed="rId2"/>
          <a:srcRect/>
          <a:stretch>
            <a:fillRect/>
          </a:stretch>
        </p:blipFill>
        <p:spPr bwMode="auto">
          <a:xfrm>
            <a:off x="357158" y="571480"/>
            <a:ext cx="3398577" cy="55700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71500" y="142875"/>
            <a:ext cx="8229600" cy="1143000"/>
          </a:xfrm>
        </p:spPr>
        <p:txBody>
          <a:bodyPr/>
          <a:lstStyle/>
          <a:p>
            <a:pPr eaLnBrk="1" hangingPunct="1"/>
            <a:r>
              <a:rPr lang="ru-RU" b="1" i="1" dirty="0" smtClean="0">
                <a:solidFill>
                  <a:srgbClr val="C00000"/>
                </a:solidFill>
                <a:latin typeface="Times Sakha" pitchFamily="34" charset="0"/>
              </a:rPr>
              <a:t>Савва Тарасов </a:t>
            </a:r>
            <a:r>
              <a:rPr lang="ru-RU" b="1" i="1" dirty="0" err="1" smtClean="0">
                <a:solidFill>
                  <a:srgbClr val="C00000"/>
                </a:solidFill>
                <a:latin typeface="Times Sakha" pitchFamily="34" charset="0"/>
              </a:rPr>
              <a:t>кинигэлэрэ</a:t>
            </a:r>
            <a:endParaRPr lang="ru-RU" b="1" i="1" dirty="0" smtClean="0">
              <a:solidFill>
                <a:srgbClr val="C00000"/>
              </a:solidFill>
              <a:latin typeface="Times Sakha" pitchFamily="34" charset="0"/>
            </a:endParaRPr>
          </a:p>
        </p:txBody>
      </p:sp>
      <p:pic>
        <p:nvPicPr>
          <p:cNvPr id="30723" name="Picture 4" descr="2B210768"/>
          <p:cNvPicPr>
            <a:picLocks noGrp="1" noChangeAspect="1" noChangeArrowheads="1"/>
          </p:cNvPicPr>
          <p:nvPr>
            <p:ph idx="4294967295"/>
          </p:nvPr>
        </p:nvPicPr>
        <p:blipFill>
          <a:blip r:embed="rId2"/>
          <a:srcRect/>
          <a:stretch>
            <a:fillRect/>
          </a:stretch>
        </p:blipFill>
        <p:spPr>
          <a:xfrm>
            <a:off x="2357422" y="1000108"/>
            <a:ext cx="1714500" cy="3816350"/>
          </a:xfrm>
          <a:noFill/>
        </p:spPr>
      </p:pic>
      <p:pic>
        <p:nvPicPr>
          <p:cNvPr id="30726" name="Picture 7" descr="AB3D7C88"/>
          <p:cNvPicPr>
            <a:picLocks noChangeAspect="1" noChangeArrowheads="1"/>
          </p:cNvPicPr>
          <p:nvPr/>
        </p:nvPicPr>
        <p:blipFill>
          <a:blip r:embed="rId3"/>
          <a:srcRect/>
          <a:stretch>
            <a:fillRect/>
          </a:stretch>
        </p:blipFill>
        <p:spPr bwMode="auto">
          <a:xfrm>
            <a:off x="6715140" y="3857628"/>
            <a:ext cx="1792287" cy="2379663"/>
          </a:xfrm>
          <a:prstGeom prst="rect">
            <a:avLst/>
          </a:prstGeom>
          <a:noFill/>
          <a:ln w="9525">
            <a:noFill/>
            <a:miter lim="800000"/>
            <a:headEnd/>
            <a:tailEnd/>
          </a:ln>
        </p:spPr>
      </p:pic>
      <p:pic>
        <p:nvPicPr>
          <p:cNvPr id="30727" name="Picture 8" descr="1EC159ED"/>
          <p:cNvPicPr>
            <a:picLocks noChangeAspect="1" noChangeArrowheads="1"/>
          </p:cNvPicPr>
          <p:nvPr/>
        </p:nvPicPr>
        <p:blipFill>
          <a:blip r:embed="rId4"/>
          <a:srcRect/>
          <a:stretch>
            <a:fillRect/>
          </a:stretch>
        </p:blipFill>
        <p:spPr bwMode="auto">
          <a:xfrm rot="844063">
            <a:off x="4622800" y="3797300"/>
            <a:ext cx="1554163" cy="2374900"/>
          </a:xfrm>
          <a:prstGeom prst="rect">
            <a:avLst/>
          </a:prstGeom>
          <a:noFill/>
          <a:ln w="9525">
            <a:noFill/>
            <a:miter lim="800000"/>
            <a:headEnd/>
            <a:tailEnd/>
          </a:ln>
        </p:spPr>
      </p:pic>
      <p:pic>
        <p:nvPicPr>
          <p:cNvPr id="30728" name="Рисунок 13" descr="E1CB299C.jpg"/>
          <p:cNvPicPr>
            <a:picLocks noChangeAspect="1"/>
          </p:cNvPicPr>
          <p:nvPr/>
        </p:nvPicPr>
        <p:blipFill>
          <a:blip r:embed="rId5"/>
          <a:srcRect/>
          <a:stretch>
            <a:fillRect/>
          </a:stretch>
        </p:blipFill>
        <p:spPr bwMode="auto">
          <a:xfrm rot="-685944">
            <a:off x="423863" y="1511300"/>
            <a:ext cx="1782762" cy="2286000"/>
          </a:xfrm>
          <a:prstGeom prst="rect">
            <a:avLst/>
          </a:prstGeom>
          <a:noFill/>
          <a:ln w="9525">
            <a:noFill/>
            <a:miter lim="800000"/>
            <a:headEnd/>
            <a:tailEnd/>
          </a:ln>
        </p:spPr>
      </p:pic>
      <p:pic>
        <p:nvPicPr>
          <p:cNvPr id="30729" name="Рисунок 14" descr="D196526F.jpg"/>
          <p:cNvPicPr>
            <a:picLocks noChangeAspect="1"/>
          </p:cNvPicPr>
          <p:nvPr/>
        </p:nvPicPr>
        <p:blipFill>
          <a:blip r:embed="rId6"/>
          <a:srcRect/>
          <a:stretch>
            <a:fillRect/>
          </a:stretch>
        </p:blipFill>
        <p:spPr bwMode="auto">
          <a:xfrm rot="-798129">
            <a:off x="4474599" y="1379588"/>
            <a:ext cx="1722437" cy="2459038"/>
          </a:xfrm>
          <a:prstGeom prst="rect">
            <a:avLst/>
          </a:prstGeom>
          <a:noFill/>
          <a:ln w="9525">
            <a:noFill/>
            <a:miter lim="800000"/>
            <a:headEnd/>
            <a:tailEnd/>
          </a:ln>
        </p:spPr>
      </p:pic>
      <p:pic>
        <p:nvPicPr>
          <p:cNvPr id="30730" name="Рисунок 15" descr="2CFC2247.jpg"/>
          <p:cNvPicPr>
            <a:picLocks noChangeAspect="1"/>
          </p:cNvPicPr>
          <p:nvPr/>
        </p:nvPicPr>
        <p:blipFill>
          <a:blip r:embed="rId7"/>
          <a:srcRect/>
          <a:stretch>
            <a:fillRect/>
          </a:stretch>
        </p:blipFill>
        <p:spPr bwMode="auto">
          <a:xfrm rot="828820">
            <a:off x="460375" y="3827463"/>
            <a:ext cx="1822450" cy="2286000"/>
          </a:xfrm>
          <a:prstGeom prst="rect">
            <a:avLst/>
          </a:prstGeom>
          <a:noFill/>
          <a:ln w="9525">
            <a:noFill/>
            <a:miter lim="800000"/>
            <a:headEnd/>
            <a:tailEnd/>
          </a:ln>
        </p:spPr>
      </p:pic>
      <p:pic>
        <p:nvPicPr>
          <p:cNvPr id="30731" name="Рисунок 16" descr="4362ECEB.jpg"/>
          <p:cNvPicPr>
            <a:picLocks noChangeAspect="1"/>
          </p:cNvPicPr>
          <p:nvPr/>
        </p:nvPicPr>
        <p:blipFill>
          <a:blip r:embed="rId8"/>
          <a:srcRect/>
          <a:stretch>
            <a:fillRect/>
          </a:stretch>
        </p:blipFill>
        <p:spPr bwMode="auto">
          <a:xfrm>
            <a:off x="2571750" y="3786188"/>
            <a:ext cx="1744663" cy="2393950"/>
          </a:xfrm>
          <a:prstGeom prst="rect">
            <a:avLst/>
          </a:prstGeom>
          <a:noFill/>
          <a:ln w="9525">
            <a:noFill/>
            <a:miter lim="800000"/>
            <a:headEnd/>
            <a:tailEnd/>
          </a:ln>
        </p:spPr>
      </p:pic>
      <p:pic>
        <p:nvPicPr>
          <p:cNvPr id="30732" name="Picture 6" descr="16262FAD"/>
          <p:cNvPicPr>
            <a:picLocks noChangeAspect="1" noChangeArrowheads="1"/>
          </p:cNvPicPr>
          <p:nvPr/>
        </p:nvPicPr>
        <p:blipFill>
          <a:blip r:embed="rId9"/>
          <a:srcRect/>
          <a:stretch>
            <a:fillRect/>
          </a:stretch>
        </p:blipFill>
        <p:spPr bwMode="auto">
          <a:xfrm rot="-887653">
            <a:off x="6485598" y="1284812"/>
            <a:ext cx="14097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28" y="357166"/>
            <a:ext cx="3929090" cy="5857916"/>
          </a:xfrm>
        </p:spPr>
        <p:txBody>
          <a:bodyPr/>
          <a:lstStyle/>
          <a:p>
            <a:pPr algn="just">
              <a:buNone/>
            </a:pPr>
            <a:r>
              <a:rPr lang="ru-RU" sz="2400" dirty="0" smtClean="0"/>
              <a:t>    </a:t>
            </a:r>
            <a:r>
              <a:rPr lang="ru-RU" sz="2400" dirty="0" smtClean="0"/>
              <a:t>   </a:t>
            </a:r>
            <a:r>
              <a:rPr lang="ru-RU" sz="2400" b="1" i="1" dirty="0" smtClean="0">
                <a:solidFill>
                  <a:srgbClr val="002060"/>
                </a:solidFill>
                <a:latin typeface="Times New Roman" pitchFamily="18" charset="0"/>
                <a:cs typeface="Times New Roman" pitchFamily="18" charset="0"/>
              </a:rPr>
              <a:t>1974</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сыллаахха</a:t>
            </a:r>
            <a:r>
              <a:rPr lang="ru-RU" sz="2400" dirty="0" smtClean="0">
                <a:solidFill>
                  <a:srgbClr val="002060"/>
                </a:solidFill>
                <a:latin typeface="Times New Roman" pitchFamily="18" charset="0"/>
                <a:cs typeface="Times New Roman" pitchFamily="18" charset="0"/>
              </a:rPr>
              <a:t> </a:t>
            </a:r>
            <a:r>
              <a:rPr lang="ru-RU" sz="2400" b="1" i="1" dirty="0" smtClean="0">
                <a:solidFill>
                  <a:srgbClr val="002060"/>
                </a:solidFill>
                <a:latin typeface="Times New Roman" pitchFamily="18" charset="0"/>
                <a:cs typeface="Times New Roman" pitchFamily="18" charset="0"/>
              </a:rPr>
              <a:t>«Умай, </a:t>
            </a:r>
            <a:r>
              <a:rPr lang="ru-RU" sz="2400" b="1" i="1" dirty="0" err="1" smtClean="0">
                <a:solidFill>
                  <a:srgbClr val="002060"/>
                </a:solidFill>
                <a:latin typeface="Times New Roman" pitchFamily="18" charset="0"/>
                <a:cs typeface="Times New Roman" pitchFamily="18" charset="0"/>
              </a:rPr>
              <a:t>уоттаах</a:t>
            </a:r>
            <a:r>
              <a:rPr lang="ru-RU" sz="2400" b="1" i="1" dirty="0" smtClean="0">
                <a:solidFill>
                  <a:srgbClr val="002060"/>
                </a:solidFill>
                <a:latin typeface="Times New Roman" pitchFamily="18" charset="0"/>
                <a:cs typeface="Times New Roman" pitchFamily="18" charset="0"/>
              </a:rPr>
              <a:t> </a:t>
            </a:r>
            <a:r>
              <a:rPr lang="ru-RU" sz="2400" b="1" i="1" dirty="0" err="1" smtClean="0">
                <a:solidFill>
                  <a:srgbClr val="002060"/>
                </a:solidFill>
                <a:latin typeface="Times New Roman" pitchFamily="18" charset="0"/>
                <a:cs typeface="Times New Roman" pitchFamily="18" charset="0"/>
              </a:rPr>
              <a:t>сулу</a:t>
            </a:r>
            <a:r>
              <a:rPr lang="sah-RU" sz="2400" b="1" i="1" dirty="0" smtClean="0">
                <a:solidFill>
                  <a:srgbClr val="002060"/>
                </a:solidFill>
                <a:latin typeface="Times New Roman" pitchFamily="18" charset="0"/>
                <a:cs typeface="Times New Roman" pitchFamily="18" charset="0"/>
              </a:rPr>
              <a:t>һ</a:t>
            </a:r>
            <a:r>
              <a:rPr lang="ru-RU" sz="2400" b="1" i="1" dirty="0" smtClean="0">
                <a:solidFill>
                  <a:srgbClr val="002060"/>
                </a:solidFill>
                <a:latin typeface="Times New Roman" pitchFamily="18" charset="0"/>
                <a:cs typeface="Times New Roman" pitchFamily="18" charset="0"/>
              </a:rPr>
              <a:t>ум» </a:t>
            </a:r>
            <a:r>
              <a:rPr lang="ru-RU" sz="2400" dirty="0" err="1" smtClean="0">
                <a:solidFill>
                  <a:srgbClr val="002060"/>
                </a:solidFill>
                <a:latin typeface="Times New Roman" pitchFamily="18" charset="0"/>
                <a:cs typeface="Times New Roman" pitchFamily="18" charset="0"/>
              </a:rPr>
              <a:t>диэн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кинигэтин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иһин </a:t>
            </a:r>
            <a:r>
              <a:rPr lang="ru-RU" sz="2400" dirty="0" smtClean="0">
                <a:solidFill>
                  <a:srgbClr val="002060"/>
                </a:solidFill>
                <a:latin typeface="Times New Roman" pitchFamily="18" charset="0"/>
                <a:cs typeface="Times New Roman" pitchFamily="18" charset="0"/>
              </a:rPr>
              <a:t>Емельян </a:t>
            </a:r>
            <a:r>
              <a:rPr lang="ru-RU" sz="2400" dirty="0" err="1" smtClean="0">
                <a:solidFill>
                  <a:srgbClr val="002060"/>
                </a:solidFill>
                <a:latin typeface="Times New Roman" pitchFamily="18" charset="0"/>
                <a:cs typeface="Times New Roman" pitchFamily="18" charset="0"/>
              </a:rPr>
              <a:t>Ярославскай</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аатынан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суруналыыстар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республикатааҕы бириэмийэлэрин</a:t>
            </a:r>
            <a:r>
              <a:rPr lang="ru-RU" sz="2400" dirty="0" smtClean="0">
                <a:solidFill>
                  <a:srgbClr val="002060"/>
                </a:solidFill>
                <a:latin typeface="Times New Roman" pitchFamily="18" charset="0"/>
                <a:cs typeface="Times New Roman" pitchFamily="18" charset="0"/>
              </a:rPr>
              <a:t> лауреата </a:t>
            </a:r>
            <a:r>
              <a:rPr lang="ru-RU" sz="2400" dirty="0" err="1" smtClean="0">
                <a:solidFill>
                  <a:srgbClr val="002060"/>
                </a:solidFill>
                <a:latin typeface="Times New Roman" pitchFamily="18" charset="0"/>
                <a:cs typeface="Times New Roman" pitchFamily="18" charset="0"/>
              </a:rPr>
              <a:t>буолбут</a:t>
            </a:r>
            <a:r>
              <a:rPr lang="ru-RU" dirty="0" err="1" smtClean="0">
                <a:solidFill>
                  <a:srgbClr val="002060"/>
                </a:solidFill>
                <a:latin typeface="Times New Roman" pitchFamily="18" charset="0"/>
                <a:cs typeface="Times New Roman" pitchFamily="18" charset="0"/>
              </a:rPr>
              <a:t>.</a:t>
            </a:r>
            <a:r>
              <a:rPr lang="ru-RU" sz="2400" dirty="0" err="1" smtClean="0">
                <a:solidFill>
                  <a:srgbClr val="002060"/>
                </a:solidFill>
                <a:latin typeface="Times New Roman" pitchFamily="18" charset="0"/>
                <a:cs typeface="Times New Roman" pitchFamily="18" charset="0"/>
              </a:rPr>
              <a:t>Бу</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кинигэтэ</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орто</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уонна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улахан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саастаах</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оҕолорго ананар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Оччотооҕу </a:t>
            </a:r>
            <a:r>
              <a:rPr lang="ru-RU" sz="2400" dirty="0" smtClean="0">
                <a:solidFill>
                  <a:srgbClr val="002060"/>
                </a:solidFill>
                <a:latin typeface="Times New Roman" pitchFamily="18" charset="0"/>
                <a:cs typeface="Times New Roman" pitchFamily="18" charset="0"/>
              </a:rPr>
              <a:t>пионер, комсомол </a:t>
            </a:r>
            <a:r>
              <a:rPr lang="ru-RU" sz="2400" dirty="0" err="1" smtClean="0">
                <a:solidFill>
                  <a:srgbClr val="002060"/>
                </a:solidFill>
                <a:latin typeface="Times New Roman" pitchFamily="18" charset="0"/>
                <a:cs typeface="Times New Roman" pitchFamily="18" charset="0"/>
              </a:rPr>
              <a:t>кырдьык</a:t>
            </a:r>
            <a:r>
              <a:rPr lang="ru-RU" sz="2400" dirty="0" smtClean="0">
                <a:solidFill>
                  <a:srgbClr val="002060"/>
                </a:solidFill>
                <a:latin typeface="Times New Roman" pitchFamily="18" charset="0"/>
                <a:cs typeface="Times New Roman" pitchFamily="18" charset="0"/>
              </a:rPr>
              <a:t> да </a:t>
            </a:r>
            <a:r>
              <a:rPr lang="ru-RU" sz="2400" dirty="0" err="1" smtClean="0">
                <a:solidFill>
                  <a:srgbClr val="002060"/>
                </a:solidFill>
                <a:latin typeface="Times New Roman" pitchFamily="18" charset="0"/>
                <a:cs typeface="Times New Roman" pitchFamily="18" charset="0"/>
              </a:rPr>
              <a:t>оҕо</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эдэр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ыччат</a:t>
            </a:r>
            <a:r>
              <a:rPr lang="ru-RU" sz="2400" dirty="0" smtClean="0">
                <a:solidFill>
                  <a:srgbClr val="002060"/>
                </a:solidFill>
                <a:latin typeface="Times New Roman" pitchFamily="18" charset="0"/>
                <a:cs typeface="Times New Roman" pitchFamily="18" charset="0"/>
              </a:rPr>
              <a:t> идеала </a:t>
            </a:r>
            <a:r>
              <a:rPr lang="ru-RU" sz="2400" dirty="0" err="1" smtClean="0">
                <a:solidFill>
                  <a:srgbClr val="002060"/>
                </a:solidFill>
                <a:latin typeface="Times New Roman" pitchFamily="18" charset="0"/>
                <a:cs typeface="Times New Roman" pitchFamily="18" charset="0"/>
              </a:rPr>
              <a:t>буоларын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көрдөрөр</a:t>
            </a:r>
            <a:r>
              <a:rPr lang="ru-RU"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pic>
        <p:nvPicPr>
          <p:cNvPr id="4" name="Picture 5" descr="A217D95C"/>
          <p:cNvPicPr>
            <a:picLocks noChangeAspect="1" noChangeArrowheads="1"/>
          </p:cNvPicPr>
          <p:nvPr/>
        </p:nvPicPr>
        <p:blipFill>
          <a:blip r:embed="rId2"/>
          <a:srcRect/>
          <a:stretch>
            <a:fillRect/>
          </a:stretch>
        </p:blipFill>
        <p:spPr bwMode="auto">
          <a:xfrm flipH="1">
            <a:off x="500034" y="500042"/>
            <a:ext cx="4291543"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857232"/>
            <a:ext cx="4471990" cy="5715040"/>
          </a:xfrm>
        </p:spPr>
        <p:txBody>
          <a:bodyPr/>
          <a:lstStyle/>
          <a:p>
            <a:pPr algn="just">
              <a:buNone/>
            </a:pPr>
            <a:r>
              <a:rPr lang="sah-RU" dirty="0" smtClean="0">
                <a:solidFill>
                  <a:srgbClr val="002060"/>
                </a:solidFill>
              </a:rPr>
              <a:t>   </a:t>
            </a:r>
            <a:r>
              <a:rPr lang="sah-RU" dirty="0" smtClean="0">
                <a:solidFill>
                  <a:srgbClr val="002060"/>
                </a:solidFill>
                <a:latin typeface="Times New Roman" pitchFamily="18" charset="0"/>
                <a:cs typeface="Times New Roman" pitchFamily="18" charset="0"/>
              </a:rPr>
              <a:t>Бу бутуурдаах уустук кэм дьалхааныттан поэт хараастарын, санньыйарын, дууһата эймэнийэрин </a:t>
            </a:r>
            <a:r>
              <a:rPr lang="sah-RU" b="1" i="1" dirty="0" smtClean="0">
                <a:solidFill>
                  <a:srgbClr val="002060"/>
                </a:solidFill>
                <a:latin typeface="Times New Roman" pitchFamily="18" charset="0"/>
                <a:cs typeface="Times New Roman" pitchFamily="18" charset="0"/>
              </a:rPr>
              <a:t>“Оломнор” </a:t>
            </a:r>
            <a:r>
              <a:rPr lang="sah-RU" dirty="0" smtClean="0">
                <a:solidFill>
                  <a:srgbClr val="002060"/>
                </a:solidFill>
                <a:latin typeface="Times New Roman" pitchFamily="18" charset="0"/>
                <a:cs typeface="Times New Roman" pitchFamily="18" charset="0"/>
              </a:rPr>
              <a:t>диэн хоһоонун хомуурунньугар суруйар. </a:t>
            </a:r>
            <a:endParaRPr lang="en-US" dirty="0" smtClean="0">
              <a:solidFill>
                <a:srgbClr val="002060"/>
              </a:solidFill>
              <a:latin typeface="Times New Roman" pitchFamily="18" charset="0"/>
              <a:cs typeface="Times New Roman" pitchFamily="18" charset="0"/>
            </a:endParaRPr>
          </a:p>
          <a:p>
            <a:endParaRPr lang="en-US" dirty="0"/>
          </a:p>
        </p:txBody>
      </p:sp>
      <p:pic>
        <p:nvPicPr>
          <p:cNvPr id="4" name="Рисунок 6" descr="6B2B88EC.jpg"/>
          <p:cNvPicPr>
            <a:picLocks noChangeAspect="1"/>
          </p:cNvPicPr>
          <p:nvPr/>
        </p:nvPicPr>
        <p:blipFill>
          <a:blip r:embed="rId2"/>
          <a:srcRect/>
          <a:stretch>
            <a:fillRect/>
          </a:stretch>
        </p:blipFill>
        <p:spPr bwMode="auto">
          <a:xfrm>
            <a:off x="428596" y="357166"/>
            <a:ext cx="3357586" cy="6189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5720" y="214290"/>
            <a:ext cx="8858280" cy="1285884"/>
          </a:xfrm>
        </p:spPr>
        <p:txBody>
          <a:bodyPr/>
          <a:lstStyle/>
          <a:p>
            <a:pPr algn="just" eaLnBrk="1" hangingPunct="1"/>
            <a:r>
              <a:rPr lang="ru-RU" sz="2400" dirty="0" smtClean="0">
                <a:solidFill>
                  <a:srgbClr val="002060"/>
                </a:solidFill>
                <a:latin typeface="Times Sakha" pitchFamily="34" charset="0"/>
              </a:rPr>
              <a:t>       Савва </a:t>
            </a:r>
            <a:r>
              <a:rPr lang="ru-RU" sz="2400" dirty="0" smtClean="0">
                <a:solidFill>
                  <a:srgbClr val="002060"/>
                </a:solidFill>
                <a:latin typeface="Times Sakha" pitchFamily="34" charset="0"/>
              </a:rPr>
              <a:t>Иванович </a:t>
            </a:r>
            <a:r>
              <a:rPr lang="ru-RU" sz="2400" dirty="0" err="1" smtClean="0">
                <a:solidFill>
                  <a:srgbClr val="002060"/>
                </a:solidFill>
                <a:latin typeface="Times Sakha" pitchFamily="34" charset="0"/>
              </a:rPr>
              <a:t>саха</a:t>
            </a:r>
            <a:r>
              <a:rPr lang="ru-RU" sz="2400" dirty="0" smtClean="0">
                <a:solidFill>
                  <a:srgbClr val="002060"/>
                </a:solidFill>
                <a:latin typeface="Times Sakha" pitchFamily="34" charset="0"/>
              </a:rPr>
              <a:t> </a:t>
            </a:r>
            <a:r>
              <a:rPr lang="ru-RU" sz="2400" dirty="0" err="1" smtClean="0">
                <a:solidFill>
                  <a:srgbClr val="002060"/>
                </a:solidFill>
                <a:latin typeface="Times Sakha" pitchFamily="34" charset="0"/>
              </a:rPr>
              <a:t>билиҥҥи литературатыгар</a:t>
            </a:r>
            <a:r>
              <a:rPr lang="ru-RU" sz="2400" dirty="0" smtClean="0">
                <a:solidFill>
                  <a:srgbClr val="002060"/>
                </a:solidFill>
                <a:latin typeface="Times Sakha" pitchFamily="34" charset="0"/>
              </a:rPr>
              <a:t> </a:t>
            </a:r>
            <a:r>
              <a:rPr lang="ru-RU" sz="2400" dirty="0" err="1" smtClean="0">
                <a:solidFill>
                  <a:srgbClr val="002060"/>
                </a:solidFill>
                <a:latin typeface="Times Sakha" pitchFamily="34" charset="0"/>
              </a:rPr>
              <a:t>бөдөҥ биллэр</a:t>
            </a:r>
            <a:r>
              <a:rPr lang="ru-RU" sz="2400" dirty="0" smtClean="0">
                <a:solidFill>
                  <a:srgbClr val="002060"/>
                </a:solidFill>
                <a:latin typeface="Times Sakha" pitchFamily="34" charset="0"/>
              </a:rPr>
              <a:t> поэт </a:t>
            </a:r>
            <a:r>
              <a:rPr lang="ru-RU" sz="2400" dirty="0" err="1" smtClean="0">
                <a:solidFill>
                  <a:srgbClr val="002060"/>
                </a:solidFill>
                <a:latin typeface="Times Sakha" pitchFamily="34" charset="0"/>
              </a:rPr>
              <a:t>эрэ</a:t>
            </a:r>
            <a:r>
              <a:rPr lang="ru-RU" sz="2400" dirty="0" smtClean="0">
                <a:solidFill>
                  <a:srgbClr val="002060"/>
                </a:solidFill>
                <a:latin typeface="Times Sakha" pitchFamily="34" charset="0"/>
              </a:rPr>
              <a:t> </a:t>
            </a:r>
            <a:r>
              <a:rPr lang="ru-RU" sz="2400" dirty="0" err="1" smtClean="0">
                <a:solidFill>
                  <a:srgbClr val="002060"/>
                </a:solidFill>
                <a:latin typeface="Times Sakha" pitchFamily="34" charset="0"/>
              </a:rPr>
              <a:t>буолбатах</a:t>
            </a:r>
            <a:r>
              <a:rPr lang="ru-RU" sz="2400" dirty="0" smtClean="0">
                <a:solidFill>
                  <a:srgbClr val="002060"/>
                </a:solidFill>
                <a:latin typeface="Times Sakha" pitchFamily="34" charset="0"/>
              </a:rPr>
              <a:t>, республика </a:t>
            </a:r>
            <a:r>
              <a:rPr lang="ru-RU" sz="2400" dirty="0" err="1" smtClean="0">
                <a:solidFill>
                  <a:srgbClr val="002060"/>
                </a:solidFill>
                <a:latin typeface="Times Sakha" pitchFamily="34" charset="0"/>
              </a:rPr>
              <a:t>ааҕааччыларыгар суруналыыс</a:t>
            </a:r>
            <a:r>
              <a:rPr lang="ru-RU" sz="2400" dirty="0" smtClean="0">
                <a:solidFill>
                  <a:srgbClr val="002060"/>
                </a:solidFill>
                <a:latin typeface="Times Sakha" pitchFamily="34" charset="0"/>
              </a:rPr>
              <a:t>, публицист, </a:t>
            </a:r>
            <a:r>
              <a:rPr lang="ru-RU" sz="2400" dirty="0" err="1" smtClean="0">
                <a:solidFill>
                  <a:srgbClr val="002060"/>
                </a:solidFill>
                <a:latin typeface="Times Sakha" pitchFamily="34" charset="0"/>
              </a:rPr>
              <a:t>тылбаасчыт</a:t>
            </a:r>
            <a:r>
              <a:rPr lang="ru-RU" sz="2400" dirty="0" smtClean="0">
                <a:solidFill>
                  <a:srgbClr val="002060"/>
                </a:solidFill>
                <a:latin typeface="Times Sakha" pitchFamily="34" charset="0"/>
              </a:rPr>
              <a:t> </a:t>
            </a:r>
            <a:r>
              <a:rPr lang="ru-RU" sz="2400" dirty="0" err="1" smtClean="0">
                <a:solidFill>
                  <a:srgbClr val="002060"/>
                </a:solidFill>
                <a:latin typeface="Times Sakha" pitchFamily="34" charset="0"/>
              </a:rPr>
              <a:t>уонна</a:t>
            </a:r>
            <a:r>
              <a:rPr lang="ru-RU" sz="2400" dirty="0" smtClean="0">
                <a:solidFill>
                  <a:srgbClr val="002060"/>
                </a:solidFill>
                <a:latin typeface="Times Sakha" pitchFamily="34" charset="0"/>
              </a:rPr>
              <a:t> </a:t>
            </a:r>
            <a:r>
              <a:rPr lang="ru-RU" sz="2400" dirty="0" err="1" smtClean="0">
                <a:solidFill>
                  <a:srgbClr val="002060"/>
                </a:solidFill>
                <a:latin typeface="Times Sakha" pitchFamily="34" charset="0"/>
              </a:rPr>
              <a:t>общественнай</a:t>
            </a:r>
            <a:r>
              <a:rPr lang="ru-RU" sz="2400" dirty="0" smtClean="0">
                <a:solidFill>
                  <a:srgbClr val="002060"/>
                </a:solidFill>
                <a:latin typeface="Times Sakha" pitchFamily="34" charset="0"/>
              </a:rPr>
              <a:t> деятель </a:t>
            </a:r>
            <a:r>
              <a:rPr lang="ru-RU" sz="2400" dirty="0" err="1" smtClean="0">
                <a:solidFill>
                  <a:srgbClr val="002060"/>
                </a:solidFill>
                <a:latin typeface="Times Sakha" pitchFamily="34" charset="0"/>
              </a:rPr>
              <a:t>быһыытынан киэҥник биллэр</a:t>
            </a:r>
            <a:r>
              <a:rPr lang="ru-RU" sz="2400" dirty="0" smtClean="0">
                <a:solidFill>
                  <a:srgbClr val="002060"/>
                </a:solidFill>
                <a:latin typeface="Times Sakha" pitchFamily="34" charset="0"/>
              </a:rPr>
              <a:t>.</a:t>
            </a:r>
          </a:p>
        </p:txBody>
      </p:sp>
      <p:pic>
        <p:nvPicPr>
          <p:cNvPr id="10243" name="Picture 4" descr="902F843A"/>
          <p:cNvPicPr>
            <a:picLocks noGrp="1" noChangeAspect="1" noChangeArrowheads="1"/>
          </p:cNvPicPr>
          <p:nvPr>
            <p:ph idx="1"/>
          </p:nvPr>
        </p:nvPicPr>
        <p:blipFill>
          <a:blip r:embed="rId3"/>
          <a:srcRect/>
          <a:stretch>
            <a:fillRect/>
          </a:stretch>
        </p:blipFill>
        <p:spPr>
          <a:xfrm>
            <a:off x="1142976" y="1928802"/>
            <a:ext cx="6858048" cy="474985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3AE4552E.jpg"/>
          <p:cNvPicPr>
            <a:picLocks noChangeAspect="1"/>
          </p:cNvPicPr>
          <p:nvPr/>
        </p:nvPicPr>
        <p:blipFill>
          <a:blip r:embed="rId2"/>
          <a:srcRect/>
          <a:stretch>
            <a:fillRect/>
          </a:stretch>
        </p:blipFill>
        <p:spPr bwMode="auto">
          <a:xfrm>
            <a:off x="2000232" y="3000372"/>
            <a:ext cx="2003425" cy="2614612"/>
          </a:xfrm>
          <a:prstGeom prst="rect">
            <a:avLst/>
          </a:prstGeom>
          <a:noFill/>
          <a:ln w="9525">
            <a:noFill/>
            <a:miter lim="800000"/>
            <a:headEnd/>
            <a:tailEnd/>
          </a:ln>
        </p:spPr>
      </p:pic>
      <p:pic>
        <p:nvPicPr>
          <p:cNvPr id="7" name="Picture 10" descr="223D3CB8"/>
          <p:cNvPicPr>
            <a:picLocks noChangeAspect="1" noChangeArrowheads="1"/>
          </p:cNvPicPr>
          <p:nvPr/>
        </p:nvPicPr>
        <p:blipFill>
          <a:blip r:embed="rId3" cstate="print"/>
          <a:srcRect/>
          <a:stretch>
            <a:fillRect/>
          </a:stretch>
        </p:blipFill>
        <p:spPr bwMode="auto">
          <a:xfrm>
            <a:off x="2706276" y="3929066"/>
            <a:ext cx="1179909" cy="2214578"/>
          </a:xfrm>
          <a:prstGeom prst="rect">
            <a:avLst/>
          </a:prstGeom>
          <a:noFill/>
          <a:ln w="9525">
            <a:noFill/>
            <a:miter lim="800000"/>
            <a:headEnd/>
            <a:tailEnd/>
          </a:ln>
        </p:spPr>
      </p:pic>
      <p:pic>
        <p:nvPicPr>
          <p:cNvPr id="9" name="Picture 12" descr="67D13F2F"/>
          <p:cNvPicPr>
            <a:picLocks noChangeAspect="1" noChangeArrowheads="1"/>
          </p:cNvPicPr>
          <p:nvPr/>
        </p:nvPicPr>
        <p:blipFill>
          <a:blip r:embed="rId4" cstate="print"/>
          <a:srcRect/>
          <a:stretch>
            <a:fillRect/>
          </a:stretch>
        </p:blipFill>
        <p:spPr bwMode="auto">
          <a:xfrm rot="20515377">
            <a:off x="2786958" y="2265341"/>
            <a:ext cx="1657350" cy="2571750"/>
          </a:xfrm>
          <a:prstGeom prst="rect">
            <a:avLst/>
          </a:prstGeom>
          <a:noFill/>
          <a:ln w="9525">
            <a:noFill/>
            <a:miter lim="800000"/>
            <a:headEnd/>
            <a:tailEnd/>
          </a:ln>
        </p:spPr>
      </p:pic>
      <p:pic>
        <p:nvPicPr>
          <p:cNvPr id="1026" name="Picture 2" descr="C:\Users\Сахаайа\Desktop\мама\105_7813.JPG"/>
          <p:cNvPicPr>
            <a:picLocks noChangeAspect="1" noChangeArrowheads="1"/>
          </p:cNvPicPr>
          <p:nvPr/>
        </p:nvPicPr>
        <p:blipFill>
          <a:blip r:embed="rId5" cstate="print"/>
          <a:srcRect/>
          <a:stretch>
            <a:fillRect/>
          </a:stretch>
        </p:blipFill>
        <p:spPr bwMode="auto">
          <a:xfrm>
            <a:off x="0" y="214290"/>
            <a:ext cx="5144931" cy="3857652"/>
          </a:xfrm>
          <a:prstGeom prst="rect">
            <a:avLst/>
          </a:prstGeom>
          <a:noFill/>
        </p:spPr>
      </p:pic>
      <p:pic>
        <p:nvPicPr>
          <p:cNvPr id="8" name="Рисунок 6" descr="6B2B88EC.jpg"/>
          <p:cNvPicPr>
            <a:picLocks noChangeAspect="1"/>
          </p:cNvPicPr>
          <p:nvPr/>
        </p:nvPicPr>
        <p:blipFill>
          <a:blip r:embed="rId6"/>
          <a:srcRect/>
          <a:stretch>
            <a:fillRect/>
          </a:stretch>
        </p:blipFill>
        <p:spPr bwMode="auto">
          <a:xfrm>
            <a:off x="2428860" y="3857628"/>
            <a:ext cx="1511300" cy="2786063"/>
          </a:xfrm>
          <a:prstGeom prst="rect">
            <a:avLst/>
          </a:prstGeom>
          <a:noFill/>
          <a:ln w="9525">
            <a:noFill/>
            <a:miter lim="800000"/>
            <a:headEnd/>
            <a:tailEnd/>
          </a:ln>
        </p:spPr>
      </p:pic>
      <p:pic>
        <p:nvPicPr>
          <p:cNvPr id="6" name="Рисунок 8" descr="B02A2ECC.jpg"/>
          <p:cNvPicPr>
            <a:picLocks noChangeAspect="1"/>
          </p:cNvPicPr>
          <p:nvPr/>
        </p:nvPicPr>
        <p:blipFill>
          <a:blip r:embed="rId7"/>
          <a:srcRect/>
          <a:stretch>
            <a:fillRect/>
          </a:stretch>
        </p:blipFill>
        <p:spPr bwMode="auto">
          <a:xfrm rot="20924107">
            <a:off x="1540441" y="3955587"/>
            <a:ext cx="1643062" cy="2768600"/>
          </a:xfrm>
          <a:prstGeom prst="rect">
            <a:avLst/>
          </a:prstGeom>
          <a:noFill/>
          <a:ln w="9525">
            <a:noFill/>
            <a:miter lim="800000"/>
            <a:headEnd/>
            <a:tailEnd/>
          </a:ln>
        </p:spPr>
      </p:pic>
      <p:pic>
        <p:nvPicPr>
          <p:cNvPr id="5" name="Picture 9" descr="58D5B9DA"/>
          <p:cNvPicPr>
            <a:picLocks noChangeAspect="1" noChangeArrowheads="1"/>
          </p:cNvPicPr>
          <p:nvPr/>
        </p:nvPicPr>
        <p:blipFill>
          <a:blip r:embed="rId8"/>
          <a:srcRect/>
          <a:stretch>
            <a:fillRect/>
          </a:stretch>
        </p:blipFill>
        <p:spPr bwMode="auto">
          <a:xfrm rot="21106870">
            <a:off x="3322997" y="3614518"/>
            <a:ext cx="1785937" cy="2643188"/>
          </a:xfrm>
          <a:prstGeom prst="rect">
            <a:avLst/>
          </a:prstGeom>
          <a:noFill/>
          <a:ln w="9525">
            <a:noFill/>
            <a:miter lim="800000"/>
            <a:headEnd/>
            <a:tailEnd/>
          </a:ln>
        </p:spPr>
      </p:pic>
      <p:pic>
        <p:nvPicPr>
          <p:cNvPr id="10" name="Picture 13" descr="3A6B24E5"/>
          <p:cNvPicPr>
            <a:picLocks noChangeAspect="1" noChangeArrowheads="1"/>
          </p:cNvPicPr>
          <p:nvPr/>
        </p:nvPicPr>
        <p:blipFill>
          <a:blip r:embed="rId9"/>
          <a:srcRect l="1875" r="1997" b="1872"/>
          <a:stretch>
            <a:fillRect/>
          </a:stretch>
        </p:blipFill>
        <p:spPr bwMode="auto">
          <a:xfrm>
            <a:off x="142844" y="4071942"/>
            <a:ext cx="1866900" cy="2571750"/>
          </a:xfrm>
          <a:prstGeom prst="rect">
            <a:avLst/>
          </a:prstGeom>
          <a:noFill/>
          <a:ln w="9525">
            <a:noFill/>
            <a:miter lim="800000"/>
            <a:headEnd/>
            <a:tailEnd/>
          </a:ln>
        </p:spPr>
      </p:pic>
      <p:sp>
        <p:nvSpPr>
          <p:cNvPr id="3" name="Содержимое 2"/>
          <p:cNvSpPr>
            <a:spLocks noGrp="1"/>
          </p:cNvSpPr>
          <p:nvPr>
            <p:ph idx="1"/>
          </p:nvPr>
        </p:nvSpPr>
        <p:spPr>
          <a:xfrm>
            <a:off x="4929190" y="214290"/>
            <a:ext cx="4071966" cy="5840435"/>
          </a:xfrm>
        </p:spPr>
        <p:txBody>
          <a:bodyPr/>
          <a:lstStyle/>
          <a:p>
            <a:pPr algn="just">
              <a:buNone/>
            </a:pPr>
            <a:r>
              <a:rPr lang="sah-RU" sz="2800" dirty="0" smtClean="0">
                <a:solidFill>
                  <a:srgbClr val="002060"/>
                </a:solidFill>
              </a:rPr>
              <a:t>    </a:t>
            </a:r>
            <a:r>
              <a:rPr lang="sah-RU" sz="2800" dirty="0" smtClean="0">
                <a:solidFill>
                  <a:srgbClr val="002060"/>
                </a:solidFill>
              </a:rPr>
              <a:t>   </a:t>
            </a:r>
            <a:r>
              <a:rPr lang="sah-RU" sz="2800" dirty="0" smtClean="0">
                <a:solidFill>
                  <a:srgbClr val="002060"/>
                </a:solidFill>
                <a:latin typeface="Times New Roman" pitchFamily="18" charset="0"/>
                <a:cs typeface="Times New Roman" pitchFamily="18" charset="0"/>
              </a:rPr>
              <a:t>Поэт төрөөбүт дойдутун Горнай Солоҕонун </a:t>
            </a:r>
            <a:r>
              <a:rPr lang="ru-RU" sz="2800" dirty="0" smtClean="0">
                <a:solidFill>
                  <a:srgbClr val="002060"/>
                </a:solidFill>
                <a:latin typeface="Times New Roman" pitchFamily="18" charset="0"/>
                <a:cs typeface="Times New Roman" pitchFamily="18" charset="0"/>
              </a:rPr>
              <a:t>100</a:t>
            </a:r>
            <a:r>
              <a:rPr lang="sah-RU" sz="2800" dirty="0" smtClean="0">
                <a:solidFill>
                  <a:srgbClr val="002060"/>
                </a:solidFill>
                <a:latin typeface="Times New Roman" pitchFamily="18" charset="0"/>
                <a:cs typeface="Times New Roman" pitchFamily="18" charset="0"/>
              </a:rPr>
              <a:t> сыллаах юбилейыгар нэһилиэкпитигэр Савва Ивановичка аналлаах музей арыллыбыта. </a:t>
            </a:r>
            <a:r>
              <a:rPr lang="ru-RU" sz="2800" dirty="0" smtClean="0">
                <a:solidFill>
                  <a:srgbClr val="002060"/>
                </a:solidFill>
                <a:latin typeface="Times New Roman" pitchFamily="18" charset="0"/>
                <a:cs typeface="Times New Roman" pitchFamily="18" charset="0"/>
              </a:rPr>
              <a:t>Б</a:t>
            </a:r>
            <a:r>
              <a:rPr lang="sah-RU" sz="2800" dirty="0" smtClean="0">
                <a:solidFill>
                  <a:srgbClr val="002060"/>
                </a:solidFill>
                <a:latin typeface="Times New Roman" pitchFamily="18" charset="0"/>
                <a:cs typeface="Times New Roman" pitchFamily="18" charset="0"/>
              </a:rPr>
              <a:t>у музейга поэт, дьиэтин библиотекатыттан кинигэлэри, туттар малын-салын бэлэх биэрб</a:t>
            </a:r>
            <a:r>
              <a:rPr lang="sah-RU" sz="2800" dirty="0" smtClean="0">
                <a:latin typeface="Times New Roman" pitchFamily="18" charset="0"/>
                <a:cs typeface="Times New Roman" pitchFamily="18" charset="0"/>
              </a:rPr>
              <a:t>итэ</a:t>
            </a:r>
            <a:r>
              <a:rPr lang="sah-RU"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715436" cy="2428893"/>
          </a:xfrm>
        </p:spPr>
        <p:txBody>
          <a:bodyPr/>
          <a:lstStyle/>
          <a:p>
            <a:pPr algn="just">
              <a:buNone/>
            </a:pPr>
            <a:r>
              <a:rPr lang="sah-RU" sz="2400" b="1" dirty="0" smtClean="0"/>
              <a:t>     </a:t>
            </a:r>
            <a:r>
              <a:rPr lang="sah-RU" sz="2400" b="1" dirty="0" smtClean="0"/>
              <a:t>   </a:t>
            </a:r>
            <a:r>
              <a:rPr lang="sah-RU" sz="2400" b="1" dirty="0" smtClean="0">
                <a:solidFill>
                  <a:srgbClr val="002060"/>
                </a:solidFill>
                <a:latin typeface="Times New Roman" pitchFamily="18" charset="0"/>
                <a:cs typeface="Times New Roman" pitchFamily="18" charset="0"/>
              </a:rPr>
              <a:t>Алтынньы </a:t>
            </a:r>
            <a:r>
              <a:rPr lang="ru-RU" sz="2400" b="1" dirty="0" smtClean="0">
                <a:solidFill>
                  <a:srgbClr val="002060"/>
                </a:solidFill>
                <a:latin typeface="Times New Roman" pitchFamily="18" charset="0"/>
                <a:cs typeface="Times New Roman" pitchFamily="18" charset="0"/>
              </a:rPr>
              <a:t>21</a:t>
            </a:r>
            <a:r>
              <a:rPr lang="sah-RU" sz="2400" b="1" dirty="0" smtClean="0">
                <a:solidFill>
                  <a:srgbClr val="002060"/>
                </a:solidFill>
                <a:latin typeface="Times New Roman" pitchFamily="18" charset="0"/>
                <a:cs typeface="Times New Roman" pitchFamily="18" charset="0"/>
              </a:rPr>
              <a:t> күнүгэр 2011с</a:t>
            </a:r>
            <a:r>
              <a:rPr lang="sah-RU" sz="2400" dirty="0" smtClean="0">
                <a:solidFill>
                  <a:srgbClr val="002060"/>
                </a:solidFill>
                <a:latin typeface="Times New Roman" pitchFamily="18" charset="0"/>
                <a:cs typeface="Times New Roman" pitchFamily="18" charset="0"/>
              </a:rPr>
              <a:t>. Горнай улууһун баһылыга Петр Николаевич Алексеев ыйааҕынан, улуус мунньаҕын быһаарыытынан </a:t>
            </a:r>
            <a:r>
              <a:rPr lang="sah-RU" sz="2400" dirty="0" smtClean="0">
                <a:solidFill>
                  <a:srgbClr val="002060"/>
                </a:solidFill>
                <a:latin typeface="Times New Roman" pitchFamily="18" charset="0"/>
                <a:cs typeface="Times New Roman" pitchFamily="18" charset="0"/>
              </a:rPr>
              <a:t>Горнай улууһун Өрт орто</a:t>
            </a:r>
            <a:r>
              <a:rPr lang="sah-RU" sz="2400" dirty="0" smtClean="0">
                <a:solidFill>
                  <a:srgbClr val="002060"/>
                </a:solidFill>
                <a:latin typeface="Times New Roman" pitchFamily="18" charset="0"/>
                <a:cs typeface="Times New Roman" pitchFamily="18" charset="0"/>
              </a:rPr>
              <a:t> оскуолатыгар </a:t>
            </a:r>
            <a:r>
              <a:rPr lang="sah-RU" sz="2400" dirty="0" smtClean="0">
                <a:solidFill>
                  <a:srgbClr val="002060"/>
                </a:solidFill>
                <a:latin typeface="Times New Roman" pitchFamily="18" charset="0"/>
                <a:cs typeface="Times New Roman" pitchFamily="18" charset="0"/>
              </a:rPr>
              <a:t>республика, Горнай улууһун бочуоттаах олохтооҕо, народнай поэт, биир дойдулаахпыт Савва Иванович Тарасов аата иҥэриллибитэ.</a:t>
            </a:r>
          </a:p>
        </p:txBody>
      </p:sp>
      <p:pic>
        <p:nvPicPr>
          <p:cNvPr id="4" name="Picture 2" descr="C:\Documents and Settings\Admin\Мои документы\Мои рисунки\вид школы 003.jpg"/>
          <p:cNvPicPr>
            <a:picLocks noChangeAspect="1" noChangeArrowheads="1"/>
          </p:cNvPicPr>
          <p:nvPr/>
        </p:nvPicPr>
        <p:blipFill>
          <a:blip r:embed="rId2" cstate="print">
            <a:lum bright="30000" contrast="40000"/>
          </a:blip>
          <a:srcRect t="19843" b="30547"/>
          <a:stretch>
            <a:fillRect/>
          </a:stretch>
        </p:blipFill>
        <p:spPr bwMode="auto">
          <a:xfrm>
            <a:off x="428596" y="3857628"/>
            <a:ext cx="8424001" cy="2786082"/>
          </a:xfrm>
          <a:prstGeom prst="rect">
            <a:avLst/>
          </a:prstGeom>
          <a:ln>
            <a:noFill/>
          </a:ln>
          <a:effectLst>
            <a:outerShdw blurRad="190500" algn="tl" rotWithShape="0">
              <a:srgbClr val="000000">
                <a:alpha val="70000"/>
              </a:srgbClr>
            </a:outerShdw>
          </a:effectLst>
        </p:spPr>
      </p:pic>
      <p:sp>
        <p:nvSpPr>
          <p:cNvPr id="5" name="Rectangle 4"/>
          <p:cNvSpPr txBox="1">
            <a:spLocks noChangeArrowheads="1"/>
          </p:cNvSpPr>
          <p:nvPr/>
        </p:nvSpPr>
        <p:spPr bwMode="auto">
          <a:xfrm>
            <a:off x="5143504" y="3071810"/>
            <a:ext cx="3857652" cy="13573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rgbClr val="FF0000"/>
                </a:solidFill>
                <a:effectLst/>
                <a:uLnTx/>
                <a:uFillTx/>
                <a:latin typeface="Bookman Old Style" pitchFamily="18" charset="0"/>
                <a:ea typeface="+mj-ea"/>
                <a:cs typeface="+mj-cs"/>
              </a:rPr>
              <a:t>МБОУ «</a:t>
            </a:r>
            <a:r>
              <a:rPr kumimoji="0" lang="ru-RU" sz="2000" b="1" i="0" u="none" strike="noStrike" kern="0" cap="none" spc="0" normalizeH="0" baseline="0" noProof="0" dirty="0" err="1" smtClean="0">
                <a:ln>
                  <a:noFill/>
                </a:ln>
                <a:solidFill>
                  <a:srgbClr val="FF0000"/>
                </a:solidFill>
                <a:effectLst/>
                <a:uLnTx/>
                <a:uFillTx/>
                <a:latin typeface="Bookman Old Style" pitchFamily="18" charset="0"/>
                <a:ea typeface="+mj-ea"/>
                <a:cs typeface="+mj-cs"/>
              </a:rPr>
              <a:t>Ертская</a:t>
            </a:r>
            <a:r>
              <a:rPr kumimoji="0" lang="ru-RU" sz="2000" b="1" i="0" u="none" strike="noStrike" kern="0" cap="none" spc="0" normalizeH="0" baseline="0" noProof="0" dirty="0" smtClean="0">
                <a:ln>
                  <a:noFill/>
                </a:ln>
                <a:solidFill>
                  <a:srgbClr val="FF0000"/>
                </a:solidFill>
                <a:effectLst/>
                <a:uLnTx/>
                <a:uFillTx/>
                <a:latin typeface="Bookman Old Style" pitchFamily="18" charset="0"/>
                <a:ea typeface="+mj-ea"/>
                <a:cs typeface="+mj-cs"/>
              </a:rPr>
              <a:t> средняя общеобразовательная школа имени С.И.Тарасова</a:t>
            </a:r>
            <a:r>
              <a:rPr kumimoji="0" lang="ru-RU" sz="2800" b="1" i="0" u="none" strike="noStrike" kern="0" cap="none" spc="0" normalizeH="0" baseline="0" noProof="0" dirty="0" smtClean="0">
                <a:ln>
                  <a:noFill/>
                </a:ln>
                <a:solidFill>
                  <a:srgbClr val="0033CC"/>
                </a:solidFill>
                <a:effectLst/>
                <a:uLnTx/>
                <a:uFillTx/>
                <a:latin typeface="Bookman Old Style" pitchFamily="18" charset="0"/>
                <a:ea typeface="+mj-ea"/>
                <a:cs typeface="+mj-cs"/>
              </a:rPr>
              <a:t>» </a:t>
            </a:r>
            <a:endParaRPr kumimoji="0" lang="ru-RU" sz="2800" b="0" i="0" u="none" strike="noStrike" kern="0" cap="none" spc="0" normalizeH="0" baseline="0" noProof="0" dirty="0" smtClean="0">
              <a:ln>
                <a:noFill/>
              </a:ln>
              <a:solidFill>
                <a:srgbClr val="CC3300"/>
              </a:solidFill>
              <a:effectLst/>
              <a:uLnTx/>
              <a:uFillTx/>
              <a:latin typeface="+mj-lt"/>
              <a:ea typeface="+mj-ea"/>
              <a:cs typeface="+mj-cs"/>
            </a:endParaRPr>
          </a:p>
        </p:txBody>
      </p:sp>
      <p:pic>
        <p:nvPicPr>
          <p:cNvPr id="6" name="Picture 9" descr="Герб 2 без двери"/>
          <p:cNvPicPr>
            <a:picLocks noChangeAspect="1" noChangeArrowheads="1"/>
          </p:cNvPicPr>
          <p:nvPr/>
        </p:nvPicPr>
        <p:blipFill>
          <a:blip r:embed="rId3">
            <a:clrChange>
              <a:clrFrom>
                <a:srgbClr val="FFFFFF"/>
              </a:clrFrom>
              <a:clrTo>
                <a:srgbClr val="FFFFFF">
                  <a:alpha val="0"/>
                </a:srgbClr>
              </a:clrTo>
            </a:clrChange>
            <a:lum bright="18000" contrast="24000"/>
          </a:blip>
          <a:srcRect/>
          <a:stretch>
            <a:fillRect/>
          </a:stretch>
        </p:blipFill>
        <p:spPr bwMode="auto">
          <a:xfrm>
            <a:off x="357158" y="2643182"/>
            <a:ext cx="1524000"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857232"/>
            <a:ext cx="8572560" cy="5572164"/>
          </a:xfrm>
        </p:spPr>
        <p:txBody>
          <a:bodyPr>
            <a:normAutofit/>
          </a:bodyPr>
          <a:lstStyle/>
          <a:p>
            <a:pPr algn="just">
              <a:buNone/>
            </a:pPr>
            <a:r>
              <a:rPr lang="sah-RU" sz="2800" b="1" dirty="0" smtClean="0">
                <a:solidFill>
                  <a:srgbClr val="002060"/>
                </a:solidFill>
                <a:latin typeface="Times New Roman" pitchFamily="18" charset="0"/>
                <a:cs typeface="Times New Roman" pitchFamily="18" charset="0"/>
              </a:rPr>
              <a:t>      </a:t>
            </a:r>
            <a:r>
              <a:rPr lang="sah-RU" sz="2800" b="1" dirty="0" smtClean="0">
                <a:solidFill>
                  <a:srgbClr val="002060"/>
                </a:solidFill>
                <a:latin typeface="Times New Roman" pitchFamily="18" charset="0"/>
                <a:cs typeface="Times New Roman" pitchFamily="18" charset="0"/>
              </a:rPr>
              <a:t>Саха народнай поэта Савва </a:t>
            </a:r>
            <a:r>
              <a:rPr lang="sah-RU" sz="2800" b="1" dirty="0" smtClean="0">
                <a:solidFill>
                  <a:srgbClr val="002060"/>
                </a:solidFill>
                <a:latin typeface="Times New Roman" pitchFamily="18" charset="0"/>
                <a:cs typeface="Times New Roman" pitchFamily="18" charset="0"/>
              </a:rPr>
              <a:t>Иванович Тарасов саха кырдьа5ас көлүөнэ уонна кэлиҥҥи көлүөнэ суруйааччыларын икки ардыгар турбут, кинилэри ситимниир көлүөнэ киһитэ. Кини үлэ</a:t>
            </a:r>
            <a:r>
              <a:rPr lang="ru-RU" sz="2800" b="1" dirty="0">
                <a:solidFill>
                  <a:srgbClr val="002060"/>
                </a:solidFill>
                <a:latin typeface="Times New Roman" pitchFamily="18" charset="0"/>
                <a:cs typeface="Times New Roman" pitchFamily="18" charset="0"/>
              </a:rPr>
              <a:t>т</a:t>
            </a:r>
            <a:r>
              <a:rPr lang="sah-RU" sz="2800" b="1" dirty="0" smtClean="0">
                <a:solidFill>
                  <a:srgbClr val="002060"/>
                </a:solidFill>
                <a:latin typeface="Times New Roman" pitchFamily="18" charset="0"/>
                <a:cs typeface="Times New Roman" pitchFamily="18" charset="0"/>
              </a:rPr>
              <a:t>инэн, киһи да быһыытынан хайаларыгар да ордук чугас. Поэт быһыытынан дьонугар, норуотугар  киэҥник биллибит киһи. Сыллар ааһан истэхтэрин аайы кини аата өссө кэҥээн, дириҥээн   иһиэ. Онон билиҥҥи оҕо, эдэр ыччат кини олоҕун, айар үлэтин сиһилии билиэхтээх уонна үөрэтиэхтээх.</a:t>
            </a:r>
            <a:endParaRPr lang="en-US" sz="2800" b="1" dirty="0" smtClean="0">
              <a:solidFill>
                <a:srgbClr val="002060"/>
              </a:solidFill>
              <a:latin typeface="Times New Roman" pitchFamily="18" charset="0"/>
              <a:cs typeface="Times New Roman" pitchFamily="18" charset="0"/>
            </a:endParaRPr>
          </a:p>
          <a:p>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329642" cy="5715040"/>
          </a:xfrm>
        </p:spPr>
        <p:txBody>
          <a:bodyPr/>
          <a:lstStyle/>
          <a:p>
            <a:pPr algn="just"/>
            <a:r>
              <a:rPr lang="ru-RU" sz="2400" dirty="0" smtClean="0"/>
              <a:t>Савва Тарасов </a:t>
            </a:r>
            <a:r>
              <a:rPr lang="ru-RU" sz="2400" dirty="0" err="1" smtClean="0"/>
              <a:t>норуот</a:t>
            </a:r>
            <a:r>
              <a:rPr lang="ru-RU" sz="2400" dirty="0" smtClean="0"/>
              <a:t> </a:t>
            </a:r>
            <a:r>
              <a:rPr lang="ru-RU" sz="2400" dirty="0" err="1" smtClean="0"/>
              <a:t>айымньытыттан</a:t>
            </a:r>
            <a:r>
              <a:rPr lang="ru-RU" sz="2400" dirty="0" smtClean="0"/>
              <a:t> </a:t>
            </a:r>
            <a:r>
              <a:rPr lang="ru-RU" sz="2400" dirty="0" err="1" smtClean="0"/>
              <a:t>силистэнэн-мутуктанан</a:t>
            </a:r>
            <a:r>
              <a:rPr lang="ru-RU" sz="2400" dirty="0" smtClean="0"/>
              <a:t>, </a:t>
            </a:r>
            <a:r>
              <a:rPr lang="ru-RU" sz="2400" dirty="0" err="1" smtClean="0"/>
              <a:t>сиик</a:t>
            </a:r>
            <a:r>
              <a:rPr lang="ru-RU" sz="2400" dirty="0" smtClean="0"/>
              <a:t> </a:t>
            </a:r>
            <a:r>
              <a:rPr lang="ru-RU" sz="2400" dirty="0" err="1" smtClean="0"/>
              <a:t>симэ</a:t>
            </a:r>
            <a:r>
              <a:rPr lang="sah-RU" sz="2400" dirty="0" smtClean="0"/>
              <a:t>һ</a:t>
            </a:r>
            <a:r>
              <a:rPr lang="ru-RU" sz="2400" dirty="0" smtClean="0"/>
              <a:t>ин </a:t>
            </a:r>
            <a:r>
              <a:rPr lang="ru-RU" sz="2400" dirty="0" err="1" smtClean="0"/>
              <a:t>тардан</a:t>
            </a:r>
            <a:r>
              <a:rPr lang="ru-RU" sz="2400" dirty="0" smtClean="0"/>
              <a:t> </a:t>
            </a:r>
            <a:r>
              <a:rPr lang="ru-RU" sz="2400" dirty="0" err="1" smtClean="0"/>
              <a:t>сириэдийэн</a:t>
            </a:r>
            <a:r>
              <a:rPr lang="ru-RU" sz="2400" dirty="0" smtClean="0"/>
              <a:t> </a:t>
            </a:r>
            <a:r>
              <a:rPr lang="ru-RU" sz="2400" dirty="0" err="1" smtClean="0"/>
              <a:t>тахсыбыт</a:t>
            </a:r>
            <a:r>
              <a:rPr lang="ru-RU" sz="2400" dirty="0" smtClean="0"/>
              <a:t> поэт;</a:t>
            </a:r>
          </a:p>
          <a:p>
            <a:pPr algn="just"/>
            <a:r>
              <a:rPr lang="ru-RU" sz="2400" dirty="0" err="1" smtClean="0"/>
              <a:t>Кини</a:t>
            </a:r>
            <a:r>
              <a:rPr lang="sah-RU" sz="2400" dirty="0" smtClean="0"/>
              <a:t> о5о сааһа сэрии кэмин ыарахан кэмнэригэр ааспыт буолан, доруобуйатыгар улахан охсууну ылбыт;</a:t>
            </a:r>
            <a:endParaRPr lang="en-US" sz="2400" dirty="0" smtClean="0"/>
          </a:p>
          <a:p>
            <a:pPr lvl="0" algn="just"/>
            <a:r>
              <a:rPr lang="sah-RU" sz="2400" dirty="0" smtClean="0"/>
              <a:t>Савва Иванович төһө да улахан ыарыыга ыллара сырыттар, тыыннаах эрэ буоларга таласпатах-оло5ун поэзия5а анаан олох олорорго охсуспут;</a:t>
            </a:r>
            <a:endParaRPr lang="en-US" sz="2400" dirty="0" smtClean="0"/>
          </a:p>
          <a:p>
            <a:pPr lvl="0" algn="just"/>
            <a:r>
              <a:rPr lang="ru-RU" sz="2400" dirty="0" smtClean="0"/>
              <a:t>Савва Тарасов </a:t>
            </a:r>
            <a:r>
              <a:rPr lang="ru-RU" sz="2400" dirty="0" err="1" smtClean="0"/>
              <a:t>саха</a:t>
            </a:r>
            <a:r>
              <a:rPr lang="ru-RU" sz="2400" dirty="0" smtClean="0"/>
              <a:t> били</a:t>
            </a:r>
            <a:r>
              <a:rPr lang="sah-RU" sz="2400" dirty="0" smtClean="0"/>
              <a:t>ҥҥ</a:t>
            </a:r>
            <a:r>
              <a:rPr lang="ru-RU" sz="2400" dirty="0" smtClean="0"/>
              <a:t>и </a:t>
            </a:r>
            <a:r>
              <a:rPr lang="ru-RU" sz="2400" dirty="0" err="1" smtClean="0"/>
              <a:t>литературатыгар</a:t>
            </a:r>
            <a:r>
              <a:rPr lang="ru-RU" sz="2400" dirty="0" smtClean="0"/>
              <a:t> б</a:t>
            </a:r>
            <a:r>
              <a:rPr lang="sah-RU" sz="2400" dirty="0" smtClean="0"/>
              <a:t>ө</a:t>
            </a:r>
            <a:r>
              <a:rPr lang="ru-RU" sz="2400" dirty="0" err="1" smtClean="0"/>
              <a:t>д</a:t>
            </a:r>
            <a:r>
              <a:rPr lang="sah-RU" sz="2400" dirty="0" smtClean="0"/>
              <a:t>өҥ</a:t>
            </a:r>
            <a:r>
              <a:rPr lang="ru-RU" sz="2400" dirty="0" smtClean="0"/>
              <a:t> </a:t>
            </a:r>
            <a:r>
              <a:rPr lang="ru-RU" sz="2400" dirty="0" err="1" smtClean="0"/>
              <a:t>биллэр</a:t>
            </a:r>
            <a:r>
              <a:rPr lang="ru-RU" sz="2400" dirty="0" smtClean="0"/>
              <a:t> </a:t>
            </a:r>
            <a:r>
              <a:rPr lang="ru-RU" sz="2400" dirty="0" err="1" smtClean="0"/>
              <a:t>эрэ</a:t>
            </a:r>
            <a:r>
              <a:rPr lang="ru-RU" sz="2400" dirty="0" smtClean="0"/>
              <a:t> поэт </a:t>
            </a:r>
            <a:r>
              <a:rPr lang="ru-RU" sz="2400" dirty="0" err="1" smtClean="0"/>
              <a:t>буолбатах</a:t>
            </a:r>
            <a:r>
              <a:rPr lang="ru-RU" sz="2400" dirty="0" smtClean="0"/>
              <a:t>. Республика аа5ааччыларыгар публицист, </a:t>
            </a:r>
            <a:r>
              <a:rPr lang="ru-RU" sz="2400" dirty="0" err="1" smtClean="0"/>
              <a:t>тылбаасчыт</a:t>
            </a:r>
            <a:r>
              <a:rPr lang="ru-RU" sz="2400" dirty="0" smtClean="0"/>
              <a:t>, </a:t>
            </a:r>
            <a:r>
              <a:rPr lang="ru-RU" sz="2400" dirty="0" err="1" smtClean="0"/>
              <a:t>общественнай</a:t>
            </a:r>
            <a:r>
              <a:rPr lang="ru-RU" sz="2400" dirty="0" smtClean="0"/>
              <a:t> деятель бы</a:t>
            </a:r>
            <a:r>
              <a:rPr lang="sah-RU" sz="2400" dirty="0" smtClean="0"/>
              <a:t>һ</a:t>
            </a:r>
            <a:r>
              <a:rPr lang="ru-RU" sz="2400" dirty="0" err="1" smtClean="0"/>
              <a:t>ыытынан</a:t>
            </a:r>
            <a:r>
              <a:rPr lang="ru-RU" sz="2400" dirty="0" smtClean="0"/>
              <a:t> </a:t>
            </a:r>
            <a:r>
              <a:rPr lang="ru-RU" sz="2400" dirty="0" err="1" smtClean="0"/>
              <a:t>киэ</a:t>
            </a:r>
            <a:r>
              <a:rPr lang="sah-RU" sz="2400" dirty="0" smtClean="0"/>
              <a:t>ҥ</a:t>
            </a:r>
            <a:r>
              <a:rPr lang="ru-RU" sz="2400" dirty="0" smtClean="0"/>
              <a:t>ник </a:t>
            </a:r>
            <a:r>
              <a:rPr lang="ru-RU" sz="2400" dirty="0" err="1" smtClean="0"/>
              <a:t>биллэр</a:t>
            </a:r>
            <a:r>
              <a:rPr lang="ru-RU" sz="2400" dirty="0" smtClean="0"/>
              <a:t>;</a:t>
            </a:r>
            <a:endParaRPr lang="ru-RU" sz="2400" dirty="0" smtClean="0"/>
          </a:p>
          <a:p>
            <a:r>
              <a:rPr lang="ru-RU" sz="2400" b="1" dirty="0" err="1" smtClean="0"/>
              <a:t>Үтүө киһи аата</a:t>
            </a:r>
            <a:r>
              <a:rPr lang="ru-RU" sz="2400" b="1" dirty="0" smtClean="0"/>
              <a:t> </a:t>
            </a:r>
            <a:r>
              <a:rPr lang="ru-RU" sz="2400" b="1" dirty="0" err="1" smtClean="0"/>
              <a:t>үйэлэргэ өлбөөдүйбэт!</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00628" y="357166"/>
            <a:ext cx="3900486" cy="5768997"/>
          </a:xfrm>
        </p:spPr>
        <p:txBody>
          <a:bodyPr>
            <a:noAutofit/>
          </a:bodyPr>
          <a:lstStyle/>
          <a:p>
            <a:pPr algn="just">
              <a:buNone/>
            </a:pPr>
            <a:r>
              <a:rPr lang="sah-RU" sz="3200" dirty="0" smtClean="0">
                <a:solidFill>
                  <a:srgbClr val="002060"/>
                </a:solidFill>
              </a:rPr>
              <a:t>   </a:t>
            </a:r>
            <a:r>
              <a:rPr lang="sah-RU" sz="3200" dirty="0" smtClean="0">
                <a:solidFill>
                  <a:srgbClr val="002060"/>
                </a:solidFill>
              </a:rPr>
              <a:t> </a:t>
            </a:r>
            <a:r>
              <a:rPr lang="ru-RU" sz="2800" dirty="0" smtClean="0">
                <a:solidFill>
                  <a:srgbClr val="002060"/>
                </a:solidFill>
                <a:latin typeface="Times New Roman" pitchFamily="18" charset="0"/>
                <a:cs typeface="Times New Roman" pitchFamily="18" charset="0"/>
              </a:rPr>
              <a:t>Савва Иванович Тарасов </a:t>
            </a:r>
            <a:r>
              <a:rPr lang="sah-RU" sz="2800"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1934 </a:t>
            </a:r>
            <a:r>
              <a:rPr lang="ru-RU" sz="2800" dirty="0" err="1" smtClean="0">
                <a:solidFill>
                  <a:srgbClr val="002060"/>
                </a:solidFill>
                <a:latin typeface="Times New Roman" pitchFamily="18" charset="0"/>
                <a:cs typeface="Times New Roman" pitchFamily="18" charset="0"/>
              </a:rPr>
              <a:t>сыллаахха</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муус</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устар</a:t>
            </a:r>
            <a:r>
              <a:rPr lang="ru-RU" sz="2800" dirty="0" smtClean="0">
                <a:solidFill>
                  <a:srgbClr val="002060"/>
                </a:solidFill>
                <a:latin typeface="Times New Roman" pitchFamily="18" charset="0"/>
                <a:cs typeface="Times New Roman" pitchFamily="18" charset="0"/>
              </a:rPr>
              <a:t> 25 </a:t>
            </a:r>
            <a:r>
              <a:rPr lang="sah-RU" sz="2800" dirty="0" smtClean="0">
                <a:solidFill>
                  <a:srgbClr val="002060"/>
                </a:solidFill>
                <a:latin typeface="Times New Roman" pitchFamily="18" charset="0"/>
                <a:cs typeface="Times New Roman" pitchFamily="18" charset="0"/>
              </a:rPr>
              <a:t>күнүгэр Солоҕон нэһилиэгэр Чычаас учаастагар Оллоону диэн кыракый алааска төрдүс оҕонон </a:t>
            </a:r>
            <a:r>
              <a:rPr lang="sah-RU" sz="2800" dirty="0" smtClean="0">
                <a:solidFill>
                  <a:srgbClr val="002060"/>
                </a:solidFill>
                <a:latin typeface="Times New Roman" pitchFamily="18" charset="0"/>
                <a:cs typeface="Times New Roman" pitchFamily="18" charset="0"/>
              </a:rPr>
              <a:t>Өкүлүүнэ, Уйбаан Тарааһаптар дьиэ кэргэттэригэр күн </a:t>
            </a:r>
            <a:r>
              <a:rPr lang="sah-RU" sz="2800" dirty="0" smtClean="0">
                <a:solidFill>
                  <a:srgbClr val="002060"/>
                </a:solidFill>
                <a:latin typeface="Times New Roman" pitchFamily="18" charset="0"/>
                <a:cs typeface="Times New Roman" pitchFamily="18" charset="0"/>
              </a:rPr>
              <a:t>сирин көрбүт.</a:t>
            </a:r>
            <a:endParaRPr lang="en-US" sz="2800" dirty="0">
              <a:solidFill>
                <a:srgbClr val="002060"/>
              </a:solidFill>
              <a:latin typeface="Times New Roman" pitchFamily="18" charset="0"/>
              <a:cs typeface="Times New Roman" pitchFamily="18" charset="0"/>
            </a:endParaRPr>
          </a:p>
        </p:txBody>
      </p:sp>
      <p:pic>
        <p:nvPicPr>
          <p:cNvPr id="5" name="Picture 2" descr="C:\Users\Сахаайа\многое\Documents\С.И.Тарасов\ст3_000.jpg"/>
          <p:cNvPicPr>
            <a:picLocks noGrp="1" noChangeAspect="1" noChangeArrowheads="1"/>
          </p:cNvPicPr>
          <p:nvPr>
            <p:ph sz="half" idx="1"/>
          </p:nvPr>
        </p:nvPicPr>
        <p:blipFill>
          <a:blip r:embed="rId3"/>
          <a:srcRect r="14223"/>
          <a:stretch>
            <a:fillRect/>
          </a:stretch>
        </p:blipFill>
        <p:spPr bwMode="auto">
          <a:xfrm rot="5400000">
            <a:off x="599484" y="472062"/>
            <a:ext cx="3786214" cy="4985183"/>
          </a:xfrm>
          <a:prstGeom prst="rect">
            <a:avLst/>
          </a:prstGeom>
          <a:noFill/>
        </p:spPr>
      </p:pic>
      <p:sp>
        <p:nvSpPr>
          <p:cNvPr id="7" name="Заголовок 1"/>
          <p:cNvSpPr txBox="1">
            <a:spLocks/>
          </p:cNvSpPr>
          <p:nvPr/>
        </p:nvSpPr>
        <p:spPr>
          <a:xfrm>
            <a:off x="0" y="4929198"/>
            <a:ext cx="5500726" cy="857256"/>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ah-RU" sz="3600" b="1" dirty="0" smtClean="0">
                <a:solidFill>
                  <a:srgbClr val="002060"/>
                </a:solidFill>
                <a:latin typeface="Times New Roman" pitchFamily="18" charset="0"/>
                <a:ea typeface="+mj-ea"/>
                <a:cs typeface="Times New Roman" pitchFamily="18" charset="0"/>
              </a:rPr>
              <a:t>Төрөппүттэрэ Өкүлүүнэ, Уйбаан Тарасовтар</a:t>
            </a:r>
            <a:endParaRPr kumimoji="0" lang="en-US" sz="36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6" name="Picture 2" descr="C:\Users\Сахаайа\многое\Documents\С.И.Тарасов\ст3_000.jpg"/>
          <p:cNvPicPr>
            <a:picLocks noChangeAspect="1" noChangeArrowheads="1"/>
          </p:cNvPicPr>
          <p:nvPr/>
        </p:nvPicPr>
        <p:blipFill rotWithShape="1">
          <a:blip r:embed="rId3"/>
          <a:srcRect t="57676" r="31699"/>
          <a:stretch/>
        </p:blipFill>
        <p:spPr bwMode="auto">
          <a:xfrm rot="5400000">
            <a:off x="-438832" y="1491571"/>
            <a:ext cx="2924179" cy="2046513"/>
          </a:xfrm>
          <a:prstGeom prst="rect">
            <a:avLst/>
          </a:prstGeom>
          <a:noFill/>
        </p:spPr>
      </p:pic>
      <p:pic>
        <p:nvPicPr>
          <p:cNvPr id="8" name="Picture 2" descr="C:\Users\Сахаайа\многое\Documents\С.И.Тарасов\ст3_000.jpg"/>
          <p:cNvPicPr>
            <a:picLocks noChangeAspect="1" noChangeArrowheads="1"/>
          </p:cNvPicPr>
          <p:nvPr/>
        </p:nvPicPr>
        <p:blipFill rotWithShape="1">
          <a:blip r:embed="rId3"/>
          <a:srcRect t="55454" r="24545"/>
          <a:stretch/>
        </p:blipFill>
        <p:spPr bwMode="auto">
          <a:xfrm rot="5400000">
            <a:off x="-554947" y="1607684"/>
            <a:ext cx="3330580" cy="22206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3"/>
          <p:cNvSpPr>
            <a:spLocks noGrp="1"/>
          </p:cNvSpPr>
          <p:nvPr>
            <p:ph type="title"/>
          </p:nvPr>
        </p:nvSpPr>
        <p:spPr>
          <a:xfrm>
            <a:off x="3714744" y="0"/>
            <a:ext cx="5072098" cy="6858000"/>
          </a:xfrm>
        </p:spPr>
        <p:txBody>
          <a:bodyPr>
            <a:normAutofit fontScale="90000"/>
          </a:bodyPr>
          <a:lstStyle/>
          <a:p>
            <a:r>
              <a:rPr lang="sah-RU" sz="3200" b="1" dirty="0" smtClean="0">
                <a:solidFill>
                  <a:schemeClr val="tx2"/>
                </a:solidFill>
                <a:latin typeface="Times New Roman" pitchFamily="18" charset="0"/>
                <a:cs typeface="Times New Roman" pitchFamily="18" charset="0"/>
              </a:rPr>
              <a:t>Поэт төрөөбүт кыракый алааһын туһунан бу курдук хоһуйар:</a:t>
            </a:r>
            <a:r>
              <a:rPr lang="en-US" sz="3200" dirty="0" smtClean="0">
                <a:solidFill>
                  <a:schemeClr val="tx2"/>
                </a:solidFill>
                <a:latin typeface="Times New Roman" pitchFamily="18" charset="0"/>
                <a:cs typeface="Times New Roman" pitchFamily="18" charset="0"/>
              </a:rPr>
              <a:t/>
            </a:r>
            <a:br>
              <a:rPr lang="en-US" sz="3200" dirty="0" smtClean="0">
                <a:solidFill>
                  <a:schemeClr val="tx2"/>
                </a:solidFill>
                <a:latin typeface="Times New Roman" pitchFamily="18" charset="0"/>
                <a:cs typeface="Times New Roman" pitchFamily="18" charset="0"/>
              </a:rPr>
            </a:br>
            <a:r>
              <a:rPr lang="sah-RU" sz="3100" dirty="0" smtClean="0">
                <a:solidFill>
                  <a:schemeClr val="tx1"/>
                </a:solidFill>
                <a:latin typeface="Times New Roman" pitchFamily="18" charset="0"/>
                <a:cs typeface="Times New Roman" pitchFamily="18" charset="0"/>
              </a:rPr>
              <a:t>Төрөөбөтөҕум мин ааттаах алааска,</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sah-RU" sz="3100" dirty="0" smtClean="0">
                <a:solidFill>
                  <a:schemeClr val="tx1"/>
                </a:solidFill>
                <a:latin typeface="Times New Roman" pitchFamily="18" charset="0"/>
                <a:cs typeface="Times New Roman" pitchFamily="18" charset="0"/>
              </a:rPr>
              <a:t>Улуу өрүс уорааннаах сүүрүгэ охсуллар сиригэр...</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sah-RU" sz="3100" dirty="0" smtClean="0">
                <a:solidFill>
                  <a:schemeClr val="tx1"/>
                </a:solidFill>
                <a:latin typeface="Times New Roman" pitchFamily="18" charset="0"/>
                <a:cs typeface="Times New Roman" pitchFamily="18" charset="0"/>
              </a:rPr>
              <a:t>Ылдьаа Бороруок  ата, ыксаан иһэн, алҕаска,</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sah-RU" sz="3100" dirty="0" smtClean="0">
                <a:solidFill>
                  <a:schemeClr val="tx1"/>
                </a:solidFill>
                <a:latin typeface="Times New Roman" pitchFamily="18" charset="0"/>
                <a:cs typeface="Times New Roman" pitchFamily="18" charset="0"/>
              </a:rPr>
              <a:t>Чыпчаалын булгу тэбэр чымаан үрдүтүгэр.</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sah-RU" sz="3100" dirty="0" smtClean="0">
                <a:solidFill>
                  <a:schemeClr val="tx1"/>
                </a:solidFill>
                <a:latin typeface="Times New Roman" pitchFamily="18" charset="0"/>
                <a:cs typeface="Times New Roman" pitchFamily="18" charset="0"/>
              </a:rPr>
              <a:t>Төрөөбүтүм </a:t>
            </a:r>
            <a:r>
              <a:rPr lang="sah-RU" sz="3100" dirty="0">
                <a:solidFill>
                  <a:schemeClr val="tx1"/>
                </a:solidFill>
                <a:latin typeface="Times New Roman" pitchFamily="18" charset="0"/>
                <a:cs typeface="Times New Roman" pitchFamily="18" charset="0"/>
              </a:rPr>
              <a:t>м</a:t>
            </a:r>
            <a:r>
              <a:rPr lang="sah-RU" sz="3100" dirty="0" smtClean="0">
                <a:solidFill>
                  <a:schemeClr val="tx1"/>
                </a:solidFill>
                <a:latin typeface="Times New Roman" pitchFamily="18" charset="0"/>
                <a:cs typeface="Times New Roman" pitchFamily="18" charset="0"/>
              </a:rPr>
              <a:t>ин кыракый алааска,</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sah-RU" sz="3100" dirty="0" smtClean="0">
                <a:solidFill>
                  <a:schemeClr val="tx1"/>
                </a:solidFill>
                <a:latin typeface="Times New Roman" pitchFamily="18" charset="0"/>
                <a:cs typeface="Times New Roman" pitchFamily="18" charset="0"/>
              </a:rPr>
              <a:t>От үрэх бүтэр муҥур уһугар...</a:t>
            </a: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endParaRPr lang="en-US" sz="3100" dirty="0">
              <a:solidFill>
                <a:schemeClr val="tx1"/>
              </a:solidFill>
              <a:latin typeface="Times New Roman" pitchFamily="18" charset="0"/>
              <a:cs typeface="Times New Roman" pitchFamily="18" charset="0"/>
            </a:endParaRPr>
          </a:p>
        </p:txBody>
      </p:sp>
      <p:pic>
        <p:nvPicPr>
          <p:cNvPr id="4" name="Picture 2" descr="C:\Users\Сахаайа\Desktop\все наши фотки\Силээн\101_0260.jpg"/>
          <p:cNvPicPr>
            <a:picLocks noChangeAspect="1" noChangeArrowheads="1"/>
          </p:cNvPicPr>
          <p:nvPr/>
        </p:nvPicPr>
        <p:blipFill>
          <a:blip r:embed="rId2" cstate="print"/>
          <a:srcRect/>
          <a:stretch>
            <a:fillRect/>
          </a:stretch>
        </p:blipFill>
        <p:spPr bwMode="auto">
          <a:xfrm>
            <a:off x="214282" y="2000240"/>
            <a:ext cx="3368019" cy="36341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14348" y="500042"/>
            <a:ext cx="7972452" cy="5626121"/>
          </a:xfrm>
        </p:spPr>
        <p:txBody>
          <a:bodyPr numCol="1">
            <a:normAutofit fontScale="85000" lnSpcReduction="20000"/>
          </a:bodyPr>
          <a:lstStyle/>
          <a:p>
            <a:pPr algn="just">
              <a:buNone/>
            </a:pPr>
            <a:r>
              <a:rPr lang="sah-RU" dirty="0" smtClean="0"/>
              <a:t>         </a:t>
            </a:r>
            <a:r>
              <a:rPr lang="sah-RU" dirty="0" smtClean="0">
                <a:latin typeface="Times New Roman" pitchFamily="18" charset="0"/>
                <a:cs typeface="Times New Roman" pitchFamily="18" charset="0"/>
              </a:rPr>
              <a:t>Савва Тарасов </a:t>
            </a:r>
            <a:r>
              <a:rPr lang="sah-RU" dirty="0" smtClean="0">
                <a:latin typeface="Times New Roman" pitchFamily="18" charset="0"/>
                <a:cs typeface="Times New Roman" pitchFamily="18" charset="0"/>
              </a:rPr>
              <a:t>үс </a:t>
            </a:r>
            <a:r>
              <a:rPr lang="sah-RU" dirty="0" smtClean="0">
                <a:latin typeface="Times New Roman" pitchFamily="18" charset="0"/>
                <a:cs typeface="Times New Roman" pitchFamily="18" charset="0"/>
              </a:rPr>
              <a:t>аба5ата Борокуоппай, </a:t>
            </a:r>
            <a:r>
              <a:rPr lang="sah-RU" dirty="0" smtClean="0">
                <a:latin typeface="Times New Roman" pitchFamily="18" charset="0"/>
                <a:cs typeface="Times New Roman" pitchFamily="18" charset="0"/>
              </a:rPr>
              <a:t>Дьөгүөр </a:t>
            </a:r>
            <a:r>
              <a:rPr lang="sah-RU" dirty="0" smtClean="0">
                <a:latin typeface="Times New Roman" pitchFamily="18" charset="0"/>
                <a:cs typeface="Times New Roman" pitchFamily="18" charset="0"/>
              </a:rPr>
              <a:t>уонна Киргиэлэй, эдьиийэ Степанида бары бэйэлэрин кэмнэригэр биллэр олоҥхоhуттар буолан, кыра эрдэҕиттэн кинилэр олоҥхолорун истэ улааппыт.  Онон кини тыл алыбар ылларыыта бу олоҥхоттон саҕаламмыт. Ол туһунан поэт маннык суруйар:</a:t>
            </a:r>
            <a:endParaRPr lang="en-US" dirty="0" smtClean="0">
              <a:latin typeface="Times New Roman" pitchFamily="18" charset="0"/>
              <a:cs typeface="Times New Roman" pitchFamily="18" charset="0"/>
            </a:endParaRPr>
          </a:p>
          <a:p>
            <a:pPr algn="just">
              <a:buNone/>
            </a:pPr>
            <a:r>
              <a:rPr lang="sah-RU" dirty="0" smtClean="0">
                <a:latin typeface="Times New Roman" pitchFamily="18" charset="0"/>
                <a:cs typeface="Times New Roman" pitchFamily="18" charset="0"/>
              </a:rPr>
              <a:t>                                  </a:t>
            </a:r>
            <a:r>
              <a:rPr lang="sah-RU" b="1" i="1" dirty="0" smtClean="0">
                <a:latin typeface="Times New Roman" pitchFamily="18" charset="0"/>
                <a:cs typeface="Times New Roman" pitchFamily="18" charset="0"/>
              </a:rPr>
              <a:t>Баар буолара көр ол дьиэҕэ</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Бастыҥ олоҥхо күрэҕэ.</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Ааттаах абаҕам Тэкээнэй уола</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Аргыый тардан кэбиһэрэ</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Борокуоппай оҕонньор абааһы буолан,</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Айыы дьахтарын күрэтэрэ.</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Аҕам Уйбаан ат ырыатын</a:t>
            </a:r>
            <a:endParaRPr lang="en-US" b="1" i="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Таптыыра наҕыллык таһаарарын.</a:t>
            </a:r>
            <a:r>
              <a:rPr lang="ru-RU" sz="2800" b="1" i="1" dirty="0" smtClean="0">
                <a:latin typeface="Times New Roman" pitchFamily="18" charset="0"/>
                <a:cs typeface="Times New Roman" pitchFamily="18" charset="0"/>
              </a:rPr>
              <a:t> </a:t>
            </a:r>
          </a:p>
          <a:p>
            <a:pPr algn="just">
              <a:buNone/>
            </a:pPr>
            <a:r>
              <a:rPr lang="ru-RU" sz="2800" dirty="0" err="1" smtClean="0">
                <a:latin typeface="Times New Roman" pitchFamily="18" charset="0"/>
                <a:cs typeface="Times New Roman" pitchFamily="18" charset="0"/>
              </a:rPr>
              <a:t>Онон</a:t>
            </a:r>
            <a:r>
              <a:rPr lang="ru-RU" sz="2800" dirty="0" smtClean="0">
                <a:latin typeface="Times New Roman" pitchFamily="18" charset="0"/>
                <a:cs typeface="Times New Roman" pitchFamily="18" charset="0"/>
              </a:rPr>
              <a:t> Савва Иванович </a:t>
            </a:r>
            <a:r>
              <a:rPr lang="ru-RU" sz="2800" dirty="0" err="1" smtClean="0">
                <a:latin typeface="Times New Roman" pitchFamily="18" charset="0"/>
                <a:cs typeface="Times New Roman" pitchFamily="18" charset="0"/>
              </a:rPr>
              <a:t>норуот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айымньытыттан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силистэнэн-мутуктанан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сиик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симэ</a:t>
            </a:r>
            <a:r>
              <a:rPr lang="sah-RU" sz="2800" dirty="0" smtClean="0">
                <a:latin typeface="Times New Roman" pitchFamily="18" charset="0"/>
                <a:cs typeface="Times New Roman" pitchFamily="18" charset="0"/>
              </a:rPr>
              <a:t>һ</a:t>
            </a:r>
            <a:r>
              <a:rPr lang="ru-RU" sz="2800" dirty="0" smtClean="0">
                <a:latin typeface="Times New Roman" pitchFamily="18" charset="0"/>
                <a:cs typeface="Times New Roman" pitchFamily="18" charset="0"/>
              </a:rPr>
              <a:t>ин </a:t>
            </a:r>
            <a:r>
              <a:rPr lang="ru-RU" sz="2800" dirty="0" err="1" smtClean="0">
                <a:latin typeface="Times New Roman" pitchFamily="18" charset="0"/>
                <a:cs typeface="Times New Roman" pitchFamily="18" charset="0"/>
              </a:rPr>
              <a:t>тардан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сириэдийэн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тахсыбыт</a:t>
            </a:r>
            <a:r>
              <a:rPr lang="ru-RU" sz="2800" dirty="0" smtClean="0">
                <a:latin typeface="Times New Roman" pitchFamily="18" charset="0"/>
                <a:cs typeface="Times New Roman" pitchFamily="18" charset="0"/>
              </a:rPr>
              <a:t> поэт.</a:t>
            </a:r>
          </a:p>
          <a:p>
            <a:pPr algn="just">
              <a:buNone/>
            </a:pPr>
            <a:endParaRPr lang="sah-RU" dirty="0" smtClean="0">
              <a:latin typeface="Times New Roman" pitchFamily="18" charset="0"/>
              <a:cs typeface="Times New Roman" pitchFamily="18" charset="0"/>
            </a:endParaRPr>
          </a:p>
          <a:p>
            <a:pPr algn="just">
              <a:buNone/>
            </a:pPr>
            <a:endParaRPr lang="sah-RU" dirty="0" smtClean="0"/>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428604"/>
            <a:ext cx="5257808" cy="6643710"/>
          </a:xfrm>
        </p:spPr>
        <p:txBody>
          <a:bodyPr>
            <a:normAutofit fontScale="90000"/>
          </a:bodyPr>
          <a:lstStyle/>
          <a:p>
            <a:pPr lvl="0" algn="just"/>
            <a:r>
              <a:rPr lang="sah-RU" sz="2700" dirty="0" smtClean="0">
                <a:solidFill>
                  <a:schemeClr val="tx1"/>
                </a:solidFill>
                <a:latin typeface="Times New Roman" pitchFamily="18" charset="0"/>
                <a:cs typeface="Times New Roman" pitchFamily="18" charset="0"/>
              </a:rPr>
              <a:t>     Маҥнайгы </a:t>
            </a:r>
            <a:r>
              <a:rPr lang="sah-RU" sz="2700" dirty="0" smtClean="0">
                <a:solidFill>
                  <a:schemeClr val="tx1"/>
                </a:solidFill>
                <a:latin typeface="Times New Roman" pitchFamily="18" charset="0"/>
                <a:cs typeface="Times New Roman" pitchFamily="18" charset="0"/>
              </a:rPr>
              <a:t>кылааска Өрт оскуолатыгар</a:t>
            </a:r>
            <a:r>
              <a:rPr lang="sah-RU" sz="2800" dirty="0" smtClean="0">
                <a:solidFill>
                  <a:schemeClr val="tx1"/>
                </a:solidFill>
                <a:latin typeface="Times New Roman" pitchFamily="18" charset="0"/>
                <a:cs typeface="Times New Roman" pitchFamily="18" charset="0"/>
              </a:rPr>
              <a:t> </a:t>
            </a:r>
            <a:r>
              <a:rPr lang="sah-RU" sz="2700" dirty="0" smtClean="0">
                <a:solidFill>
                  <a:schemeClr val="tx1"/>
                </a:solidFill>
                <a:latin typeface="Times New Roman" pitchFamily="18" charset="0"/>
                <a:cs typeface="Times New Roman" pitchFamily="18" charset="0"/>
              </a:rPr>
              <a:t>киирбит. Онтон салгыы Бэрдьигэстээххэ үөрэнэн 10 кылааһы бүтэрбит. </a:t>
            </a:r>
            <a:r>
              <a:rPr lang="ru-RU" sz="2700" dirty="0" smtClean="0">
                <a:solidFill>
                  <a:schemeClr val="tx1"/>
                </a:solidFill>
                <a:latin typeface="Times New Roman" pitchFamily="18" charset="0"/>
                <a:ea typeface="Calibri" pitchFamily="34" charset="0"/>
                <a:cs typeface="Times New Roman" pitchFamily="18" charset="0"/>
              </a:rPr>
              <a:t>Поэты </a:t>
            </a:r>
            <a:r>
              <a:rPr lang="ru-RU" sz="2700" dirty="0" err="1" smtClean="0">
                <a:solidFill>
                  <a:schemeClr val="tx1"/>
                </a:solidFill>
                <a:latin typeface="Times New Roman" pitchFamily="18" charset="0"/>
                <a:ea typeface="Calibri" pitchFamily="34" charset="0"/>
                <a:cs typeface="Times New Roman" pitchFamily="18" charset="0"/>
              </a:rPr>
              <a:t>кытта</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бииргэ</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үөрэммит</a:t>
            </a:r>
            <a:r>
              <a:rPr lang="ru-RU" sz="2700" dirty="0" smtClean="0">
                <a:solidFill>
                  <a:schemeClr val="tx1"/>
                </a:solidFill>
                <a:latin typeface="Times New Roman" pitchFamily="18" charset="0"/>
                <a:ea typeface="Calibri" pitchFamily="34" charset="0"/>
                <a:cs typeface="Times New Roman" pitchFamily="18" charset="0"/>
              </a:rPr>
              <a:t> ветеран </a:t>
            </a:r>
            <a:r>
              <a:rPr lang="ru-RU" sz="2700" dirty="0" err="1" smtClean="0">
                <a:solidFill>
                  <a:schemeClr val="tx1"/>
                </a:solidFill>
                <a:latin typeface="Times New Roman" pitchFamily="18" charset="0"/>
                <a:ea typeface="Calibri" pitchFamily="34" charset="0"/>
                <a:cs typeface="Times New Roman" pitchFamily="18" charset="0"/>
              </a:rPr>
              <a:t>учуутал</a:t>
            </a:r>
            <a:r>
              <a:rPr lang="ru-RU" sz="2700" dirty="0" smtClean="0">
                <a:solidFill>
                  <a:schemeClr val="tx1"/>
                </a:solidFill>
                <a:latin typeface="Times New Roman" pitchFamily="18" charset="0"/>
                <a:ea typeface="Calibri" pitchFamily="34" charset="0"/>
                <a:cs typeface="Times New Roman" pitchFamily="18" charset="0"/>
              </a:rPr>
              <a:t>  Наталья Григорьевна Васильева </a:t>
            </a:r>
            <a:r>
              <a:rPr lang="ru-RU" sz="2700" dirty="0" err="1" smtClean="0">
                <a:solidFill>
                  <a:schemeClr val="tx1"/>
                </a:solidFill>
                <a:latin typeface="Times New Roman" pitchFamily="18" charset="0"/>
                <a:ea typeface="Calibri" pitchFamily="34" charset="0"/>
                <a:cs typeface="Times New Roman" pitchFamily="18" charset="0"/>
              </a:rPr>
              <a:t>маннык</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ахтар</a:t>
            </a:r>
            <a:r>
              <a:rPr lang="ru-RU" sz="2700" dirty="0" smtClean="0">
                <a:solidFill>
                  <a:schemeClr val="tx1"/>
                </a:solidFill>
                <a:latin typeface="Times New Roman" pitchFamily="18" charset="0"/>
                <a:ea typeface="Calibri" pitchFamily="34" charset="0"/>
                <a:cs typeface="Times New Roman" pitchFamily="18" charset="0"/>
              </a:rPr>
              <a:t>: «Савва </a:t>
            </a:r>
            <a:r>
              <a:rPr lang="ru-RU" sz="2700" dirty="0" err="1" smtClean="0">
                <a:solidFill>
                  <a:schemeClr val="tx1"/>
                </a:solidFill>
                <a:latin typeface="Times New Roman" pitchFamily="18" charset="0"/>
                <a:ea typeface="Calibri" pitchFamily="34" charset="0"/>
                <a:cs typeface="Times New Roman" pitchFamily="18" charset="0"/>
              </a:rPr>
              <a:t>оскуолаҕа</a:t>
            </a:r>
            <a:r>
              <a:rPr lang="ru-RU" sz="2700" dirty="0" smtClean="0">
                <a:solidFill>
                  <a:schemeClr val="tx1"/>
                </a:solidFill>
                <a:latin typeface="Times New Roman" pitchFamily="18" charset="0"/>
                <a:ea typeface="Calibri" pitchFamily="34" charset="0"/>
                <a:cs typeface="Times New Roman" pitchFamily="18" charset="0"/>
              </a:rPr>
              <a:t> да </a:t>
            </a:r>
            <a:r>
              <a:rPr lang="ru-RU" sz="2700" dirty="0" err="1" smtClean="0">
                <a:solidFill>
                  <a:schemeClr val="tx1"/>
                </a:solidFill>
                <a:latin typeface="Times New Roman" pitchFamily="18" charset="0"/>
                <a:ea typeface="Calibri" pitchFamily="34" charset="0"/>
                <a:cs typeface="Times New Roman" pitchFamily="18" charset="0"/>
              </a:rPr>
              <a:t>үөрэнэ</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сылдьан</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сытыы</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тыллаах</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уус</a:t>
            </a:r>
            <a:r>
              <a:rPr lang="ru-RU" sz="2700" dirty="0" smtClean="0">
                <a:solidFill>
                  <a:schemeClr val="tx1"/>
                </a:solidFill>
                <a:latin typeface="Times New Roman" pitchFamily="18" charset="0"/>
                <a:ea typeface="Calibri" pitchFamily="34" charset="0"/>
                <a:cs typeface="Times New Roman" pitchFamily="18" charset="0"/>
              </a:rPr>
              <a:t>-уран </a:t>
            </a:r>
            <a:r>
              <a:rPr lang="ru-RU" sz="2700" dirty="0" err="1" smtClean="0">
                <a:solidFill>
                  <a:schemeClr val="tx1"/>
                </a:solidFill>
                <a:latin typeface="Times New Roman" pitchFamily="18" charset="0"/>
                <a:ea typeface="Calibri" pitchFamily="34" charset="0"/>
                <a:cs typeface="Times New Roman" pitchFamily="18" charset="0"/>
              </a:rPr>
              <a:t>айымньыны</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элбэхтик</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аахпыт</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элбэҕи</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билбит-көрбүт</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истибит</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буолара</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Оскуолаҕа </a:t>
            </a:r>
            <a:r>
              <a:rPr lang="ru-RU" sz="2700" dirty="0" smtClean="0">
                <a:solidFill>
                  <a:schemeClr val="tx1"/>
                </a:solidFill>
                <a:latin typeface="Times New Roman" pitchFamily="18" charset="0"/>
                <a:ea typeface="Calibri" pitchFamily="34" charset="0"/>
                <a:cs typeface="Times New Roman" pitchFamily="18" charset="0"/>
              </a:rPr>
              <a:t>«</a:t>
            </a:r>
            <a:r>
              <a:rPr lang="ru-RU" sz="2700" dirty="0" err="1" smtClean="0">
                <a:solidFill>
                  <a:schemeClr val="tx1"/>
                </a:solidFill>
                <a:latin typeface="Times New Roman" pitchFamily="18" charset="0"/>
                <a:ea typeface="Calibri" pitchFamily="34" charset="0"/>
                <a:cs typeface="Times New Roman" pitchFamily="18" charset="0"/>
              </a:rPr>
              <a:t>Са</a:t>
            </a:r>
            <a:r>
              <a:rPr lang="sah-RU" sz="2700" dirty="0" smtClean="0">
                <a:solidFill>
                  <a:schemeClr val="tx1"/>
                </a:solidFill>
                <a:latin typeface="Times New Roman" pitchFamily="18" charset="0"/>
                <a:ea typeface="Calibri" pitchFamily="34" charset="0"/>
                <a:cs typeface="Times New Roman" pitchFamily="18" charset="0"/>
              </a:rPr>
              <a:t>һ</a:t>
            </a:r>
            <a:r>
              <a:rPr lang="ru-RU" sz="2700" dirty="0" err="1" smtClean="0">
                <a:solidFill>
                  <a:schemeClr val="tx1"/>
                </a:solidFill>
                <a:latin typeface="Times New Roman" pitchFamily="18" charset="0"/>
                <a:ea typeface="Calibri" pitchFamily="34" charset="0"/>
                <a:cs typeface="Times New Roman" pitchFamily="18" charset="0"/>
              </a:rPr>
              <a:t>арҕа» литературнай</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куруһуок активнай</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кыттыылааҕа, «Үөрэх кыһата» диэн</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оскуола</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олоҕун сырдатар</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илиинэн</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суруллан</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тахсар</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хаһыат </a:t>
            </a:r>
            <a:r>
              <a:rPr lang="ru-RU" sz="2700" dirty="0" smtClean="0">
                <a:solidFill>
                  <a:schemeClr val="tx1"/>
                </a:solidFill>
                <a:latin typeface="Times New Roman" pitchFamily="18" charset="0"/>
                <a:ea typeface="Calibri" pitchFamily="34" charset="0"/>
                <a:cs typeface="Times New Roman" pitchFamily="18" charset="0"/>
              </a:rPr>
              <a:t>редактора </a:t>
            </a:r>
            <a:r>
              <a:rPr lang="ru-RU" sz="2700" dirty="0" err="1" smtClean="0">
                <a:solidFill>
                  <a:schemeClr val="tx1"/>
                </a:solidFill>
                <a:latin typeface="Times New Roman" pitchFamily="18" charset="0"/>
                <a:ea typeface="Calibri" pitchFamily="34" charset="0"/>
                <a:cs typeface="Times New Roman" pitchFamily="18" charset="0"/>
              </a:rPr>
              <a:t>этэ</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Кини</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үөрэҕэр эмиэ</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биир</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бастыҥ үөрэнээччи, кылаас</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олоҕор активнай</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кыттааччы</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тэрийээччи</a:t>
            </a:r>
            <a:r>
              <a:rPr lang="ru-RU" sz="2700" dirty="0" smtClean="0">
                <a:solidFill>
                  <a:schemeClr val="tx1"/>
                </a:solidFill>
                <a:latin typeface="Times New Roman" pitchFamily="18" charset="0"/>
                <a:ea typeface="Calibri" pitchFamily="34" charset="0"/>
                <a:cs typeface="Times New Roman" pitchFamily="18" charset="0"/>
              </a:rPr>
              <a:t> </a:t>
            </a:r>
            <a:r>
              <a:rPr lang="ru-RU" sz="2700" dirty="0" err="1" smtClean="0">
                <a:solidFill>
                  <a:schemeClr val="tx1"/>
                </a:solidFill>
                <a:latin typeface="Times New Roman" pitchFamily="18" charset="0"/>
                <a:ea typeface="Calibri" pitchFamily="34" charset="0"/>
                <a:cs typeface="Times New Roman" pitchFamily="18" charset="0"/>
              </a:rPr>
              <a:t>этэ</a:t>
            </a:r>
            <a:r>
              <a:rPr lang="ru-RU" sz="2700" dirty="0" smtClean="0">
                <a:solidFill>
                  <a:schemeClr val="tx1"/>
                </a:solidFill>
                <a:latin typeface="Times New Roman" pitchFamily="18" charset="0"/>
                <a:ea typeface="Calibri" pitchFamily="34" charset="0"/>
                <a:cs typeface="Times New Roman" pitchFamily="18" charset="0"/>
              </a:rPr>
              <a:t>.</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en-US" sz="2700" dirty="0" smtClean="0">
                <a:solidFill>
                  <a:schemeClr val="tx2"/>
                </a:solidFill>
                <a:latin typeface="Times New Roman" pitchFamily="18" charset="0"/>
                <a:cs typeface="Times New Roman" pitchFamily="18" charset="0"/>
              </a:rPr>
              <a:t/>
            </a:r>
            <a:br>
              <a:rPr lang="en-US" sz="2700" dirty="0" smtClean="0">
                <a:solidFill>
                  <a:schemeClr val="tx2"/>
                </a:solidFill>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pic>
        <p:nvPicPr>
          <p:cNvPr id="3" name="Picture 2" descr="C:\Users\Сахаайа\многое\Documents\С.И.Тарасов\ст1_000.jpg"/>
          <p:cNvPicPr>
            <a:picLocks noGrp="1" noChangeAspect="1" noChangeArrowheads="1"/>
          </p:cNvPicPr>
          <p:nvPr>
            <p:ph sz="half" idx="1"/>
          </p:nvPr>
        </p:nvPicPr>
        <p:blipFill>
          <a:blip r:embed="rId2"/>
          <a:srcRect l="10666" t="3479" r="6942" b="2456"/>
          <a:stretch>
            <a:fillRect/>
          </a:stretch>
        </p:blipFill>
        <p:spPr bwMode="auto">
          <a:xfrm>
            <a:off x="214282" y="571480"/>
            <a:ext cx="2928926" cy="51273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332656"/>
            <a:ext cx="8929718" cy="5793507"/>
          </a:xfrm>
        </p:spPr>
        <p:txBody>
          <a:bodyPr>
            <a:noAutofit/>
          </a:bodyPr>
          <a:lstStyle/>
          <a:p>
            <a:pPr marL="0" indent="0" algn="just">
              <a:buNone/>
            </a:pPr>
            <a:r>
              <a:rPr lang="sah-RU" sz="2400" dirty="0" smtClean="0">
                <a:latin typeface="Times New Roman" pitchFamily="18" charset="0"/>
                <a:cs typeface="Times New Roman" pitchFamily="18" charset="0"/>
              </a:rPr>
              <a:t>       Орто </a:t>
            </a:r>
            <a:r>
              <a:rPr lang="sah-RU" sz="2400" dirty="0" smtClean="0">
                <a:latin typeface="Times New Roman" pitchFamily="18" charset="0"/>
                <a:cs typeface="Times New Roman" pitchFamily="18" charset="0"/>
              </a:rPr>
              <a:t>оскуоланы бүтэрэр сылыгар </a:t>
            </a:r>
            <a:r>
              <a:rPr lang="sah-RU" sz="2400" dirty="0">
                <a:latin typeface="Times New Roman" pitchFamily="18" charset="0"/>
                <a:cs typeface="Times New Roman" pitchFamily="18" charset="0"/>
              </a:rPr>
              <a:t>ыарахан ыарыыга </a:t>
            </a:r>
            <a:r>
              <a:rPr lang="sah-RU" sz="2400" dirty="0" smtClean="0">
                <a:latin typeface="Times New Roman" pitchFamily="18" charset="0"/>
                <a:cs typeface="Times New Roman" pitchFamily="18" charset="0"/>
              </a:rPr>
              <a:t>ылларан, үөрэнэр баҕатын тохтоторго күһэллибит. Олох олорор, тыыннаах буолар туһугар тулуурдаах охсуһуута саҕаламмыт</a:t>
            </a:r>
            <a:r>
              <a:rPr lang="ru-RU" sz="2400" dirty="0" smtClean="0">
                <a:latin typeface="Times New Roman" pitchFamily="18" charset="0"/>
                <a:cs typeface="Times New Roman" pitchFamily="18" charset="0"/>
              </a:rPr>
              <a:t>:</a:t>
            </a:r>
            <a:r>
              <a:rPr lang="sah-RU" sz="2400" dirty="0" smtClean="0">
                <a:latin typeface="Times New Roman" pitchFamily="18" charset="0"/>
                <a:cs typeface="Times New Roman" pitchFamily="18" charset="0"/>
              </a:rPr>
              <a:t/>
            </a:r>
            <a:br>
              <a:rPr lang="sah-RU" sz="2400" dirty="0" smtClean="0">
                <a:latin typeface="Times New Roman" pitchFamily="18" charset="0"/>
                <a:cs typeface="Times New Roman" pitchFamily="18" charset="0"/>
              </a:rPr>
            </a:br>
            <a:r>
              <a:rPr lang="sah-RU" sz="2400" dirty="0" smtClean="0">
                <a:latin typeface="Times New Roman" pitchFamily="18" charset="0"/>
                <a:cs typeface="Times New Roman" pitchFamily="18" charset="0"/>
              </a:rPr>
              <a:t>                                  </a:t>
            </a:r>
            <a:r>
              <a:rPr lang="sah-RU" sz="2400" b="1" i="1" dirty="0" smtClean="0">
                <a:latin typeface="Times New Roman" pitchFamily="18" charset="0"/>
                <a:cs typeface="Times New Roman" pitchFamily="18" charset="0"/>
              </a:rPr>
              <a:t>Эдэр сааска эмэҕирэр</a:t>
            </a:r>
            <a:r>
              <a:rPr lang="en-US" sz="2400" b="1" i="1" dirty="0" smtClean="0">
                <a:latin typeface="Times New Roman" pitchFamily="18" charset="0"/>
                <a:cs typeface="Times New Roman" pitchFamily="18" charset="0"/>
              </a:rPr>
              <a:t/>
            </a:r>
            <a:br>
              <a:rPr lang="en-US" sz="2400" b="1" i="1" dirty="0" smtClean="0">
                <a:latin typeface="Times New Roman" pitchFamily="18" charset="0"/>
                <a:cs typeface="Times New Roman" pitchFamily="18" charset="0"/>
              </a:rPr>
            </a:br>
            <a:r>
              <a:rPr lang="sah-RU" sz="2400" b="1" i="1" dirty="0" smtClean="0">
                <a:latin typeface="Times New Roman" pitchFamily="18" charset="0"/>
                <a:cs typeface="Times New Roman" pitchFamily="18" charset="0"/>
              </a:rPr>
              <a:t>                                     Эймэнитэр мин сүрэхпин...</a:t>
            </a:r>
            <a:r>
              <a:rPr lang="en-US" sz="2400" b="1" i="1" dirty="0" smtClean="0">
                <a:latin typeface="Times New Roman" pitchFamily="18" charset="0"/>
                <a:cs typeface="Times New Roman" pitchFamily="18" charset="0"/>
              </a:rPr>
              <a:t/>
            </a:r>
            <a:br>
              <a:rPr lang="en-US" sz="2400" b="1" i="1" dirty="0" smtClean="0">
                <a:latin typeface="Times New Roman" pitchFamily="18" charset="0"/>
                <a:cs typeface="Times New Roman" pitchFamily="18" charset="0"/>
              </a:rPr>
            </a:br>
            <a:r>
              <a:rPr lang="sah-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a:t>
            </a:r>
            <a:r>
              <a:rPr lang="ru-RU" sz="2400" b="1" i="1" dirty="0" err="1" smtClean="0">
                <a:latin typeface="Times New Roman" pitchFamily="18" charset="0"/>
                <a:cs typeface="Times New Roman" pitchFamily="18" charset="0"/>
              </a:rPr>
              <a:t>Ама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бэлиэр</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ии</a:t>
            </a:r>
            <a:r>
              <a:rPr lang="sah-RU" sz="2400" b="1" i="1" dirty="0" smtClean="0">
                <a:latin typeface="Times New Roman" pitchFamily="18" charset="0"/>
                <a:cs typeface="Times New Roman" pitchFamily="18" charset="0"/>
              </a:rPr>
              <a:t>ҥҥэ киирэр</a:t>
            </a:r>
            <a:r>
              <a:rPr lang="en-US" sz="2400" b="1" i="1" dirty="0" smtClean="0">
                <a:latin typeface="Times New Roman" pitchFamily="18" charset="0"/>
                <a:cs typeface="Times New Roman" pitchFamily="18" charset="0"/>
              </a:rPr>
              <a:t/>
            </a:r>
            <a:br>
              <a:rPr lang="en-US" sz="2400" b="1" i="1" dirty="0" smtClean="0">
                <a:latin typeface="Times New Roman" pitchFamily="18" charset="0"/>
                <a:cs typeface="Times New Roman" pitchFamily="18" charset="0"/>
              </a:rPr>
            </a:br>
            <a:r>
              <a:rPr lang="sah-RU" sz="2400" b="1" i="1" dirty="0" smtClean="0">
                <a:latin typeface="Times New Roman" pitchFamily="18" charset="0"/>
                <a:cs typeface="Times New Roman" pitchFamily="18" charset="0"/>
              </a:rPr>
              <a:t>                                     Аналлаахпыан</a:t>
            </a:r>
            <a:r>
              <a:rPr lang="ru-RU" sz="2400" b="1" i="1" dirty="0" smtClean="0">
                <a:latin typeface="Times New Roman" pitchFamily="18" charset="0"/>
                <a:cs typeface="Times New Roman" pitchFamily="18" charset="0"/>
              </a:rPr>
              <a:t>» - </a:t>
            </a:r>
            <a:r>
              <a:rPr lang="ru-RU" sz="2400" b="1" i="1" dirty="0" err="1" smtClean="0">
                <a:latin typeface="Times New Roman" pitchFamily="18" charset="0"/>
                <a:cs typeface="Times New Roman" pitchFamily="18" charset="0"/>
              </a:rPr>
              <a:t>дэнэбин</a:t>
            </a:r>
            <a:r>
              <a:rPr lang="ru-RU" sz="2400" b="1" i="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
            </a:r>
            <a:br>
              <a:rPr lang="en-US" sz="2400" b="1" i="1" dirty="0" smtClean="0">
                <a:latin typeface="Times New Roman" pitchFamily="18" charset="0"/>
                <a:cs typeface="Times New Roman" pitchFamily="18" charset="0"/>
              </a:rPr>
            </a:br>
            <a:r>
              <a:rPr lang="sah-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a:t>
            </a:r>
            <a:r>
              <a:rPr lang="sah-RU" sz="2400" b="1" i="1" dirty="0" smtClean="0">
                <a:latin typeface="Times New Roman" pitchFamily="18" charset="0"/>
                <a:cs typeface="Times New Roman" pitchFamily="18" charset="0"/>
              </a:rPr>
              <a:t>О</a:t>
            </a:r>
            <a:r>
              <a:rPr lang="ru-RU" sz="2400" b="1" i="1" dirty="0" smtClean="0">
                <a:latin typeface="Times New Roman" pitchFamily="18" charset="0"/>
                <a:cs typeface="Times New Roman" pitchFamily="18" charset="0"/>
              </a:rPr>
              <a:t>лох </a:t>
            </a:r>
            <a:r>
              <a:rPr lang="sah-RU" sz="2400" b="1" i="1" dirty="0" smtClean="0">
                <a:latin typeface="Times New Roman" pitchFamily="18" charset="0"/>
                <a:cs typeface="Times New Roman" pitchFamily="18" charset="0"/>
              </a:rPr>
              <a:t>ыҥырда, олох угуйда.</a:t>
            </a:r>
            <a:r>
              <a:rPr lang="en-US" sz="2400" b="1" i="1" dirty="0" smtClean="0">
                <a:latin typeface="Times New Roman" pitchFamily="18" charset="0"/>
                <a:cs typeface="Times New Roman" pitchFamily="18" charset="0"/>
              </a:rPr>
              <a:t/>
            </a:r>
            <a:br>
              <a:rPr lang="en-US" sz="2400" b="1" i="1" dirty="0" smtClean="0">
                <a:latin typeface="Times New Roman" pitchFamily="18" charset="0"/>
                <a:cs typeface="Times New Roman" pitchFamily="18" charset="0"/>
              </a:rPr>
            </a:br>
            <a:r>
              <a:rPr lang="sah-RU" sz="2400" b="1" i="1" dirty="0" smtClean="0">
                <a:latin typeface="Times New Roman" pitchFamily="18" charset="0"/>
                <a:cs typeface="Times New Roman" pitchFamily="18" charset="0"/>
              </a:rPr>
              <a:t>                                    “Охсус» диэн дьиппиэнник эттэрдэ.</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sah-RU" sz="2400" b="1" dirty="0" smtClean="0">
                <a:latin typeface="Times New Roman" pitchFamily="18" charset="0"/>
                <a:cs typeface="Times New Roman" pitchFamily="18" charset="0"/>
              </a:rPr>
              <a:t>         </a:t>
            </a:r>
            <a:r>
              <a:rPr lang="sah-RU" sz="2400" dirty="0" smtClean="0">
                <a:latin typeface="Times New Roman" pitchFamily="18" charset="0"/>
                <a:cs typeface="Times New Roman" pitchFamily="18" charset="0"/>
              </a:rPr>
              <a:t>Дьэ</a:t>
            </a:r>
            <a:r>
              <a:rPr lang="sah-RU" sz="2400" dirty="0" smtClean="0">
                <a:latin typeface="Times New Roman" pitchFamily="18" charset="0"/>
                <a:cs typeface="Times New Roman" pitchFamily="18" charset="0"/>
              </a:rPr>
              <a:t>, бу кэмҥэ кини анала  поэзия буоларын өйдөөбүт. Олох кэмчи үөрүүлэрин, кытаанах кыһарҕаны, сүрэх, дууһа иэйиитин хоһоон тылынан дьоҥҥо-сэргэҕэ кэпсиир наадатын бу кэмҥэ ордук дириҥник өйдөөбүт. Савва Иванович  тыыннаах эрэ буоларга таласпатах-поэзияҕа анаан олох олорорго охсуспут.</a:t>
            </a:r>
            <a:r>
              <a:rPr lang="en-US" sz="2400" dirty="0" smtClean="0">
                <a:solidFill>
                  <a:schemeClr val="tx2"/>
                </a:solidFill>
              </a:rPr>
              <a:t/>
            </a:r>
            <a:br>
              <a:rPr lang="en-US" sz="2400" dirty="0" smtClean="0">
                <a:solidFill>
                  <a:schemeClr val="tx2"/>
                </a:solidFill>
              </a:rPr>
            </a:b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914316D9"/>
          <p:cNvPicPr>
            <a:picLocks noGrp="1" noChangeAspect="1" noChangeArrowheads="1"/>
          </p:cNvPicPr>
          <p:nvPr>
            <p:ph sz="half" idx="1"/>
          </p:nvPr>
        </p:nvPicPr>
        <p:blipFill>
          <a:blip r:embed="rId2"/>
          <a:srcRect t="5579" b="3619"/>
          <a:stretch>
            <a:fillRect/>
          </a:stretch>
        </p:blipFill>
        <p:spPr bwMode="auto">
          <a:xfrm>
            <a:off x="755576" y="1556792"/>
            <a:ext cx="7615290" cy="4837568"/>
          </a:xfrm>
          <a:prstGeom prst="rect">
            <a:avLst/>
          </a:prstGeom>
          <a:noFill/>
          <a:ln w="9525">
            <a:noFill/>
            <a:miter lim="800000"/>
            <a:headEnd/>
            <a:tailEnd/>
          </a:ln>
        </p:spPr>
      </p:pic>
      <p:sp>
        <p:nvSpPr>
          <p:cNvPr id="6" name="Заголовок 5"/>
          <p:cNvSpPr>
            <a:spLocks noGrp="1"/>
          </p:cNvSpPr>
          <p:nvPr>
            <p:ph type="title"/>
          </p:nvPr>
        </p:nvSpPr>
        <p:spPr>
          <a:xfrm rot="10800000" flipV="1">
            <a:off x="323528" y="0"/>
            <a:ext cx="8424936" cy="1772816"/>
          </a:xfrm>
        </p:spPr>
        <p:txBody>
          <a:bodyPr>
            <a:noAutofit/>
          </a:bodyPr>
          <a:lstStyle/>
          <a:p>
            <a:pPr algn="ctr"/>
            <a:r>
              <a:rPr lang="sah-RU" sz="3200" b="1" dirty="0" smtClean="0"/>
              <a:t> </a:t>
            </a:r>
            <a:r>
              <a:rPr lang="sah-RU" sz="2800" b="1" dirty="0" smtClean="0">
                <a:latin typeface="Times New Roman" pitchFamily="18" charset="0"/>
                <a:cs typeface="Times New Roman" pitchFamily="18" charset="0"/>
              </a:rPr>
              <a:t>Кэнники Киин комсомольскай оскуоланы, Москватаа5ы литературнай институту </a:t>
            </a:r>
            <a:r>
              <a:rPr lang="sah-RU" sz="2800" b="1" dirty="0" smtClean="0">
                <a:latin typeface="Times New Roman" pitchFamily="18" charset="0"/>
                <a:cs typeface="Times New Roman" pitchFamily="18" charset="0"/>
              </a:rPr>
              <a:t>ситиһиилээхти  </a:t>
            </a:r>
            <a:r>
              <a:rPr lang="sah-RU" sz="2800" b="1" dirty="0" smtClean="0">
                <a:latin typeface="Times New Roman" pitchFamily="18" charset="0"/>
                <a:cs typeface="Times New Roman" pitchFamily="18" charset="0"/>
              </a:rPr>
              <a:t>үөрэнэн бүтэрб</a:t>
            </a:r>
            <a:r>
              <a:rPr lang="sah-RU" sz="2800" b="1" dirty="0" smtClean="0"/>
              <a:t>ит.</a:t>
            </a:r>
            <a:r>
              <a:rPr lang="en-US" sz="2800" b="1" dirty="0" smtClean="0"/>
              <a:t/>
            </a:r>
            <a:br>
              <a:rPr lang="en-US" sz="2800" b="1" dirty="0" smtClean="0"/>
            </a:b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8596" y="274638"/>
            <a:ext cx="8286808" cy="1154098"/>
          </a:xfrm>
        </p:spPr>
        <p:txBody>
          <a:bodyPr>
            <a:normAutofit fontScale="90000"/>
          </a:bodyPr>
          <a:lstStyle/>
          <a:p>
            <a:pPr algn="ctr" eaLnBrk="1" hangingPunct="1"/>
            <a:r>
              <a:rPr lang="ru-RU" sz="2800" b="1" dirty="0" smtClean="0">
                <a:latin typeface="Times Sakha" pitchFamily="34" charset="0"/>
              </a:rPr>
              <a:t>Поэт  </a:t>
            </a:r>
            <a:r>
              <a:rPr lang="ru-RU" sz="2800" b="1" dirty="0" err="1" smtClean="0">
                <a:latin typeface="Times Sakha" pitchFamily="34" charset="0"/>
              </a:rPr>
              <a:t>олоҕун</a:t>
            </a:r>
            <a:r>
              <a:rPr lang="ru-RU" sz="2800" b="1" dirty="0" smtClean="0">
                <a:latin typeface="Times Sakha" pitchFamily="34" charset="0"/>
              </a:rPr>
              <a:t> </a:t>
            </a:r>
            <a:r>
              <a:rPr lang="ru-RU" sz="2800" b="1" dirty="0" err="1" smtClean="0">
                <a:latin typeface="Times Sakha" pitchFamily="34" charset="0"/>
              </a:rPr>
              <a:t>аргыһын</a:t>
            </a:r>
            <a:r>
              <a:rPr lang="ru-RU" sz="2800" b="1" dirty="0" smtClean="0">
                <a:latin typeface="Times Sakha" pitchFamily="34" charset="0"/>
              </a:rPr>
              <a:t> Акулина </a:t>
            </a:r>
            <a:r>
              <a:rPr lang="ru-RU" sz="2800" b="1" dirty="0" err="1" smtClean="0">
                <a:latin typeface="Times Sakha" pitchFamily="34" charset="0"/>
              </a:rPr>
              <a:t>Христофоровнаны</a:t>
            </a:r>
            <a:r>
              <a:rPr lang="ru-RU" sz="2800" b="1" dirty="0" smtClean="0">
                <a:latin typeface="Times Sakha" pitchFamily="34" charset="0"/>
              </a:rPr>
              <a:t> </a:t>
            </a:r>
            <a:r>
              <a:rPr lang="ru-RU" sz="2800" b="1" dirty="0" err="1" smtClean="0">
                <a:latin typeface="Times Sakha" pitchFamily="34" charset="0"/>
              </a:rPr>
              <a:t>көрсөн</a:t>
            </a:r>
            <a:r>
              <a:rPr lang="ru-RU" sz="2800" b="1" dirty="0" smtClean="0">
                <a:latin typeface="Times Sakha" pitchFamily="34" charset="0"/>
              </a:rPr>
              <a:t> 1957с. </a:t>
            </a:r>
            <a:r>
              <a:rPr lang="ru-RU" sz="2800" b="1" dirty="0" err="1" smtClean="0">
                <a:latin typeface="Times Sakha" pitchFamily="34" charset="0"/>
              </a:rPr>
              <a:t>ыал</a:t>
            </a:r>
            <a:r>
              <a:rPr lang="ru-RU" sz="2800" b="1" dirty="0" smtClean="0">
                <a:latin typeface="Times Sakha" pitchFamily="34" charset="0"/>
              </a:rPr>
              <a:t> </a:t>
            </a:r>
            <a:r>
              <a:rPr lang="ru-RU" sz="2800" b="1" dirty="0" err="1" smtClean="0">
                <a:latin typeface="Times Sakha" pitchFamily="34" charset="0"/>
              </a:rPr>
              <a:t>буолбут</a:t>
            </a:r>
            <a:r>
              <a:rPr lang="ru-RU" sz="2800" b="1" dirty="0" smtClean="0">
                <a:latin typeface="Times Sakha" pitchFamily="34" charset="0"/>
              </a:rPr>
              <a:t>.</a:t>
            </a:r>
          </a:p>
        </p:txBody>
      </p:sp>
      <p:pic>
        <p:nvPicPr>
          <p:cNvPr id="4098" name="Picture 2" descr="C:\Users\Сахаайа\многое\Documents\С.И.Тарасов\ст5_000.jpg"/>
          <p:cNvPicPr>
            <a:picLocks noChangeAspect="1" noChangeArrowheads="1"/>
          </p:cNvPicPr>
          <p:nvPr/>
        </p:nvPicPr>
        <p:blipFill>
          <a:blip r:embed="rId3"/>
          <a:srcRect/>
          <a:stretch>
            <a:fillRect/>
          </a:stretch>
        </p:blipFill>
        <p:spPr bwMode="auto">
          <a:xfrm rot="5400000">
            <a:off x="4050769" y="764661"/>
            <a:ext cx="3786214" cy="6400248"/>
          </a:xfrm>
          <a:prstGeom prst="rect">
            <a:avLst/>
          </a:prstGeom>
          <a:noFill/>
        </p:spPr>
      </p:pic>
      <p:pic>
        <p:nvPicPr>
          <p:cNvPr id="15363" name="Picture 4" descr="CEC4E944"/>
          <p:cNvPicPr>
            <a:picLocks noGrp="1" noChangeAspect="1" noChangeArrowheads="1"/>
          </p:cNvPicPr>
          <p:nvPr>
            <p:ph idx="1"/>
          </p:nvPr>
        </p:nvPicPr>
        <p:blipFill>
          <a:blip r:embed="rId4"/>
          <a:stretch>
            <a:fillRect/>
          </a:stretch>
        </p:blipFill>
        <p:spPr>
          <a:xfrm>
            <a:off x="357158" y="1714488"/>
            <a:ext cx="4431401" cy="4389437"/>
          </a:xfr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1016</TotalTime>
  <Words>776</Words>
  <Application>Microsoft Office PowerPoint</Application>
  <PresentationFormat>Экран (4:3)</PresentationFormat>
  <Paragraphs>83</Paragraphs>
  <Slides>20</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Оформление по умолчанию</vt:lpstr>
      <vt:lpstr>Поток</vt:lpstr>
      <vt:lpstr>Слайд 1</vt:lpstr>
      <vt:lpstr>Слайд 2</vt:lpstr>
      <vt:lpstr>Слайд 3</vt:lpstr>
      <vt:lpstr>Поэт төрөөбүт кыракый алааһын туһунан бу курдук хоһуйар: Төрөөбөтөҕум мин ааттаах алааска, Улуу өрүс уорааннаах сүүрүгэ охсуллар сиригэр... Ылдьаа Бороруок  ата, ыксаан иһэн, алҕаска, Чыпчаалын булгу тэбэр чымаан үрдүтүгэр. Төрөөбүтүм мин кыракый алааска, От үрэх бүтэр муҥур уһугар... </vt:lpstr>
      <vt:lpstr>Слайд 5</vt:lpstr>
      <vt:lpstr>     Маҥнайгы кылааска Өрт оскуолатыгар киирбит. Онтон салгыы Бэрдьигэстээххэ үөрэнэн 10 кылааһы бүтэрбит. Поэты кытта бииргэ үөрэммит ветеран учуутал  Наталья Григорьевна Васильева маннык ахтар: «Савва оскуолаҕа да үөрэнэ сылдьан сытыы тыллаах, уус-уран айымньыны элбэхтик аахпыт, элбэҕи билбит-көрбүт, истибит буолара. Оскуолаҕа «Саһарҕа» литературнай куруһуок активнай кыттыылааҕа, «Үөрэх кыһата» диэн оскуола олоҕун сырдатар илиинэн суруллан тахсар хаһыат редактора этэ.  Кини үөрэҕэр эмиэ биир бастыҥ үөрэнээччи, кылаас олоҕор активнай кыттааччы, тэрийээччи этэ.  </vt:lpstr>
      <vt:lpstr>Слайд 7</vt:lpstr>
      <vt:lpstr> Кэнники Киин комсомольскай оскуоланы, Москватаа5ы литературнай институту ситиһиилээхти  үөрэнэн бүтэрбит. </vt:lpstr>
      <vt:lpstr>Поэт  олоҕун аргыһын Акулина Христофоровнаны көрсөн 1957с. ыал буолбут.</vt:lpstr>
      <vt:lpstr>Кини олоҕун салгыыр икки кыргыттардаах, икки сиэннээх, биир хос сиэннээх. </vt:lpstr>
      <vt:lpstr>Слайд 11</vt:lpstr>
      <vt:lpstr>.    «Хотугу сулус» сурунаал редакторын солбуйааччытынан, «Кыым» хаһыат культура5а салаатын сэбиэдиссэйинэн, Саха сирин суруйааччыларын Союһун бырабылыанньатын сэкиритээринэн талыллан үгүс өрүттээх үлэни ыыппыт.</vt:lpstr>
      <vt:lpstr>Слайд 13</vt:lpstr>
      <vt:lpstr>Савва Тарасов кинигэлэрэ</vt:lpstr>
      <vt:lpstr>Слайд 15</vt:lpstr>
      <vt:lpstr>Слайд 16</vt:lpstr>
      <vt:lpstr>       Савва Иванович саха билиҥҥи литературатыгар бөдөҥ биллэр поэт эрэ буолбатах, республика ааҕааччыларыгар суруналыыс, публицист, тылбаасчыт уонна общественнай деятель быһыытынан киэҥник биллэр.</vt:lpstr>
      <vt:lpstr>Слайд 18</vt:lpstr>
      <vt:lpstr>Слайд 19</vt:lpstr>
      <vt:lpstr>Слайд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Саха народнай поэта</dc:title>
  <dc:creator>Дом</dc:creator>
  <cp:lastModifiedBy>ekatl</cp:lastModifiedBy>
  <cp:revision>124</cp:revision>
  <dcterms:created xsi:type="dcterms:W3CDTF">2009-04-19T08:51:57Z</dcterms:created>
  <dcterms:modified xsi:type="dcterms:W3CDTF">2023-02-06T04:20:42Z</dcterms:modified>
</cp:coreProperties>
</file>