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3" r:id="rId3"/>
    <p:sldMasterId id="2147483725" r:id="rId4"/>
    <p:sldMasterId id="2147483737" r:id="rId5"/>
    <p:sldMasterId id="2147483749" r:id="rId6"/>
    <p:sldMasterId id="2147483761" r:id="rId7"/>
    <p:sldMasterId id="2147483773" r:id="rId8"/>
    <p:sldMasterId id="2147483785" r:id="rId9"/>
    <p:sldMasterId id="2147483797" r:id="rId10"/>
  </p:sldMasterIdLst>
  <p:notesMasterIdLst>
    <p:notesMasterId r:id="rId35"/>
  </p:notesMasterIdLst>
  <p:sldIdLst>
    <p:sldId id="261" r:id="rId11"/>
    <p:sldId id="281" r:id="rId12"/>
    <p:sldId id="256" r:id="rId13"/>
    <p:sldId id="257" r:id="rId14"/>
    <p:sldId id="264" r:id="rId15"/>
    <p:sldId id="259" r:id="rId16"/>
    <p:sldId id="263" r:id="rId17"/>
    <p:sldId id="265" r:id="rId18"/>
    <p:sldId id="260" r:id="rId19"/>
    <p:sldId id="262" r:id="rId20"/>
    <p:sldId id="269" r:id="rId21"/>
    <p:sldId id="266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68" r:id="rId32"/>
    <p:sldId id="280" r:id="rId33"/>
    <p:sldId id="27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024c9b8fd7c659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80ED-6435-47D4-B1B4-3E3F22812E73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ACBB-639D-431D-A4DD-B49BE74C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8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94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95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32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70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17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080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211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954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30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9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4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557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46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20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00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097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3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2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9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8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35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14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35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9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35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78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71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3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11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98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8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2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8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76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29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03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8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10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7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96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13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89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62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0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74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84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04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52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14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33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8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52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36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7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02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03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05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97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11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374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9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52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896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6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68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53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790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5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499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38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146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1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54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78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931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25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74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02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65E6-997C-40F3-8A34-16A8153DD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D4AE3-6E4E-43D6-A935-8BCAE7ECEE4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9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914-DB20-4736-B85C-A61FA194D8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7F104-8005-4492-B032-E688A108766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F608-FF4B-4D30-A904-B6A399C51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381E4-8A74-405D-A993-13A3CF3D2C6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646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239-4F63-45BE-9A38-FDF934B5B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E571F-2A7D-4CFC-9DCF-0531F4EFD66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6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43C1-76EE-4C67-BBBF-D1FCCC5E9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15082-9E83-45EF-9D9A-396307200435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33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2B4-6FBC-4D3C-9285-01B14F136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D313D-DD67-4A06-A24C-2B825EBA698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77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C883-673E-4B52-8D63-8C4311075D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6FE87-81F0-4873-B0ED-9D7AD58F44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563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64A0-09F3-4EE8-82EF-79D5CF868D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D48D2-DE86-4D4B-A8C1-442C26E91F1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92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C71-F15C-4ED4-88BA-69E573D914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FE810-8AD9-4416-959A-14CF623AFDB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4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747B-2CFE-4D48-B63D-216C9C344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51540-1057-42F3-87A1-7E8CBA0A068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55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A54-6E7C-4CA1-8D3C-25EA8A2C8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B8E4-54DD-484E-99A4-566BF95830A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3881-7861-4905-B34F-0C3A1319322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E42E10-A054-48B8-8982-7D0D4E39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3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3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8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FCAF-A96F-4D09-A44A-245E1D9C6A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842D1-99C6-478D-A3D9-2C7BDCD08B11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34.xml"/><Relationship Id="rId1" Type="http://schemas.openxmlformats.org/officeDocument/2006/relationships/audio" Target="file:///C:\Users\&#1042;&#1072;&#1089;&#1080;&#1083;&#1080;&#1081;\Desktop\&#1053;&#1086;&#1074;&#1072;&#1103;%20&#1087;&#1072;&#1087;&#1082;&#1072;%20(2)\&#1091;&#1089;&#1072;&#1090;&#1099;&#1081;%20&#1085;&#1103;&#1085;&#1100;.wav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0"/>
            <a:ext cx="11208327" cy="1905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Морж - морское млекопитающее. Длина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достигает до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 м, весит до 2т. Клыки верхней челюсти (моржовый клык) выступают изо рта (у самца до 80см). Моржи обитают во всех северных морях, питаются моллюсками: улитками. устрицами и осьминогами. Среди моржей встречаются хищники, питающиеся нерпами, реже птицами.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927" y="2999169"/>
            <a:ext cx="5334000" cy="3997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3172215"/>
            <a:ext cx="394335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284" y="6143675"/>
            <a:ext cx="238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назад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1717964" y="6414655"/>
            <a:ext cx="955963" cy="2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7" y="1385452"/>
            <a:ext cx="8686799" cy="4904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(Может) присниться </a:t>
            </a: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(Сны снятся) </a:t>
            </a: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(Африка) снится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5993" y="1312153"/>
            <a:ext cx="21226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н.ф</a:t>
            </a: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7364" y="2304386"/>
            <a:ext cx="8465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3л., </a:t>
            </a:r>
            <a:r>
              <a:rPr lang="ru-RU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</a:t>
            </a:r>
            <a:r>
              <a:rPr lang="ru-RU" sz="6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</a:t>
            </a:r>
            <a:r>
              <a:rPr lang="ru-RU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sz="6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мн.ч</a:t>
            </a: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6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7234" y="3223320"/>
            <a:ext cx="8575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3л., </a:t>
            </a:r>
            <a:r>
              <a:rPr lang="ru-RU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наст. </a:t>
            </a:r>
            <a:r>
              <a:rPr lang="ru-RU" sz="6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</a:t>
            </a:r>
            <a:r>
              <a:rPr lang="ru-RU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sz="6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ед.ч</a:t>
            </a: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6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5782" y="4954128"/>
            <a:ext cx="9490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озвратные глаголы</a:t>
            </a:r>
            <a:endParaRPr lang="ru-RU" sz="6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233055" y="4779818"/>
            <a:ext cx="692727" cy="1136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38857" cy="4820726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104 -105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289" y="0"/>
            <a:ext cx="10036030" cy="4572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1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</a:t>
            </a:r>
            <a:r>
              <a:rPr lang="ru-RU" sz="1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1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</a:t>
            </a:r>
            <a:r>
              <a:rPr lang="ru-RU" sz="1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в </a:t>
            </a:r>
            <a:r>
              <a:rPr lang="ru-RU" sz="1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столбика, </a:t>
            </a:r>
            <a:r>
              <a:rPr lang="ru-RU" sz="1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подчёркивая орфограммы.</a:t>
            </a:r>
            <a:endParaRPr lang="ru-RU" sz="1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13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Вращат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3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</a:t>
            </a:r>
            <a:r>
              <a:rPr lang="ru-RU" sz="1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хвалит…</a:t>
            </a:r>
            <a:r>
              <a:rPr lang="ru-RU" sz="135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качат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она 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боит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они 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нравят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3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3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прощат</a:t>
            </a:r>
            <a:r>
              <a:rPr lang="ru-RU" sz="1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35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3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тся</a:t>
            </a:r>
            <a:r>
              <a:rPr lang="ru-RU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           </a:t>
            </a:r>
            <a:r>
              <a:rPr lang="ru-RU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</a:t>
            </a:r>
            <a:r>
              <a:rPr lang="ru-RU" sz="1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ться</a:t>
            </a:r>
            <a:endParaRPr lang="ru-RU" sz="135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89" y="4210859"/>
            <a:ext cx="9682616" cy="28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мама\Мои рисунки\люди и профессии анимации\anim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571625"/>
            <a:ext cx="3321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95501" y="4500564"/>
            <a:ext cx="7021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6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«Делай как я!»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809751" y="285751"/>
            <a:ext cx="63976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600" i="1">
                <a:solidFill>
                  <a:srgbClr val="0033CC"/>
                </a:solidFill>
                <a:latin typeface="Monotype Corsiva" panose="03010101010201010101" pitchFamily="66" charset="0"/>
              </a:rPr>
              <a:t>Физкультминутка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600" i="1">
                <a:solidFill>
                  <a:srgbClr val="0033CC"/>
                </a:solidFill>
                <a:latin typeface="Monotype Corsiva" panose="03010101010201010101" pitchFamily="66" charset="0"/>
              </a:rPr>
              <a:t>	для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600" i="1">
                <a:solidFill>
                  <a:srgbClr val="0033CC"/>
                </a:solidFill>
                <a:latin typeface="Monotype Corsiva" panose="03010101010201010101" pitchFamily="66" charset="0"/>
              </a:rPr>
              <a:t>кистей рук: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8810626" y="5572125"/>
            <a:ext cx="1389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i="1">
                <a:solidFill>
                  <a:srgbClr val="0033CC"/>
                </a:solidFill>
                <a:latin typeface="Monotype Corsiva" panose="03010101010201010101" pitchFamily="66" charset="0"/>
              </a:rPr>
              <a:t>№ 1</a:t>
            </a:r>
            <a:endParaRPr lang="ru-RU" altLang="ru-RU" sz="6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мама\Мои рисунки\глаза\h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571625"/>
            <a:ext cx="192881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мама\Мои рисунки\глаза\h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8563" y="1571625"/>
            <a:ext cx="192881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усатый нян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6000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2804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мама\Мои рисунки\глаза\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1785938"/>
            <a:ext cx="20812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мама\Мои рисунки\глаза\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7439" y="1857375"/>
            <a:ext cx="2052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3346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мама\Мои рисунки\глаза\h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785939"/>
            <a:ext cx="16430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мама\Мои рисунки\глаза\h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4314" y="1785939"/>
            <a:ext cx="1724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451805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C:\мама\Мои рисунки\глаза\arg-eraser-hand-yellow-bla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2428876"/>
            <a:ext cx="1971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C:\мама\Мои рисунки\глаза\arg-eraser-hand-yellow-bla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689" y="2500314"/>
            <a:ext cx="19383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2825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мама\Мои рисунки\глаза\h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1643063"/>
            <a:ext cx="4957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238750" y="1285876"/>
            <a:ext cx="1500188" cy="19288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20336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мама\Мои рисунки\глаза\h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714626"/>
            <a:ext cx="14525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мама\Мои рисунки\глаза\h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6064" y="2643188"/>
            <a:ext cx="14636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6399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739" y="3740727"/>
            <a:ext cx="11914909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Пума относится к хищным млекопитающим семейства кошачьих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. 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Название 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кошки, 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происходит 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из языка американских </a:t>
            </a:r>
            <a:r>
              <a:rPr lang="ru-RU" sz="2400" b="1" dirty="0" smtClean="0">
                <a:solidFill>
                  <a:srgbClr val="333333"/>
                </a:solidFill>
                <a:latin typeface="YS Text"/>
              </a:rPr>
              <a:t>индейцев.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Обитает в Северной и Южной Америке.</a:t>
            </a:r>
            <a:endParaRPr lang="ru-RU" sz="2400" b="1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04040"/>
                </a:solidFill>
                <a:latin typeface="Lato"/>
              </a:rPr>
              <a:t>Пума способна: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04040"/>
                </a:solidFill>
                <a:latin typeface="Lato"/>
              </a:rPr>
              <a:t>Прыгнуть в длину на 7 метров и больше.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04040"/>
                </a:solidFill>
                <a:latin typeface="Lato"/>
              </a:rPr>
              <a:t>Прыгнуть в высоту почти на 5 метров.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04040"/>
                </a:solidFill>
                <a:latin typeface="Lato"/>
              </a:rPr>
              <a:t>Прыгнуть с высоты до 18 метров</a:t>
            </a:r>
            <a:r>
              <a:rPr lang="ru-RU" sz="2400" b="1" dirty="0" smtClean="0">
                <a:solidFill>
                  <a:srgbClr val="404040"/>
                </a:solidFill>
                <a:latin typeface="Lato"/>
              </a:rPr>
              <a:t>.                                              Назад</a:t>
            </a:r>
            <a:endParaRPr lang="ru-RU" sz="2400" b="1" dirty="0">
              <a:solidFill>
                <a:srgbClr val="404040"/>
              </a:solidFill>
              <a:latin typeface="Lato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6" y="0"/>
            <a:ext cx="6184669" cy="3865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94" y="-1"/>
            <a:ext cx="5798129" cy="3865419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0875818" y="6525491"/>
            <a:ext cx="1191491" cy="33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мама\Мои рисунки\глаза\7f87cd8f85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43126"/>
            <a:ext cx="2405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8128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 descr="ЗДОРОВО.gif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4"/>
            <a:ext cx="57864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мама\Мои рисунки\люди и профессии анимации\anim0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714375"/>
            <a:ext cx="34766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740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105, упр. 218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4" y="1510145"/>
            <a:ext cx="11443855" cy="48490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Неопр. форма              2-е лицо               3-е лицо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здороваться         здорова...ся                 </a:t>
            </a:r>
            <a:r>
              <a:rPr lang="ru-RU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здорова...ся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прощаться            проща…ся                 </a:t>
            </a:r>
            <a:r>
              <a:rPr lang="ru-RU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проща…ся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извиниться          извиня…ся                 </a:t>
            </a:r>
            <a:r>
              <a:rPr lang="ru-RU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извиня…ся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4773" y="2015180"/>
            <a:ext cx="1210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ешь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2215" y="2791035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2214" y="3611524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62980" y="215548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7065" y="2975975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2783" y="3779537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6127"/>
            <a:ext cx="10133012" cy="12808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 узнали? Чему научились?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66798"/>
            <a:ext cx="10590212" cy="5306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Если возвратный глагол отвечает на вопросы что делать? Что сделать?, то это глагол неопределенной формы и </a:t>
            </a:r>
            <a:r>
              <a:rPr lang="ru-RU" sz="4000" b="1" dirty="0" err="1" smtClean="0"/>
              <a:t>внем</a:t>
            </a:r>
            <a:r>
              <a:rPr lang="ru-RU" sz="4000" b="1" dirty="0" smtClean="0"/>
              <a:t> перед суффиксом –ся пишется «ь»: 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</a:rPr>
              <a:t>ться</a:t>
            </a:r>
            <a:r>
              <a:rPr lang="ru-RU" sz="4000" b="1" dirty="0" smtClean="0"/>
              <a:t>. Если глагол отвечает на вопрос что делает? Или что делают?, то этот глагол стоит в форме 3-го лица и в нем перед суффиксом –ся «ь» не пишется: 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</a:rPr>
              <a:t>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br>
              <a:rPr lang="ru-RU" b="1" dirty="0" smtClean="0"/>
            </a:br>
            <a:r>
              <a:rPr lang="ru-RU" b="1" dirty="0" smtClean="0"/>
              <a:t>Стр. 105, упр. 219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2424546"/>
            <a:ext cx="11263746" cy="4655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Рано утром на рассвет.. умываю(</a:t>
            </a:r>
            <a:r>
              <a:rPr lang="ru-RU" sz="5400" b="1" dirty="0" err="1" smtClean="0"/>
              <a:t>т,ть</a:t>
            </a:r>
            <a:r>
              <a:rPr lang="ru-RU" sz="5400" b="1" dirty="0" smtClean="0"/>
              <a:t>)ся мышата.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75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381" y="1066944"/>
            <a:ext cx="9573491" cy="441945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«Каждый день жизнь прибавляет частицу мудрости»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624109"/>
            <a:ext cx="10105303" cy="559658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я буду хорошо знать русский язык, то смогу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….»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951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594" y="152400"/>
            <a:ext cx="2370715" cy="1260764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8562" y="108834"/>
            <a:ext cx="2672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летает,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5056" y="2480575"/>
            <a:ext cx="2503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белый,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4775" y="74588"/>
            <a:ext cx="3055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учиться,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910" y="1413164"/>
            <a:ext cx="2662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3479" y="1413164"/>
            <a:ext cx="2342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наслег,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3410" y="1413164"/>
            <a:ext cx="2909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467" y="2502748"/>
            <a:ext cx="3833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засмеяться,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70420" y="1413164"/>
            <a:ext cx="2926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75250" y="2480575"/>
            <a:ext cx="3960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воздушный,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96713" y="3618510"/>
            <a:ext cx="2762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первый,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5910" y="3592332"/>
            <a:ext cx="1434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под,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76948" y="4667144"/>
            <a:ext cx="19312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берег,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55311" y="3622515"/>
            <a:ext cx="3890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добиваться,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8765" y="4667144"/>
            <a:ext cx="5024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разговаривают,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96713" y="5625298"/>
            <a:ext cx="1502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они,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59008" y="5368021"/>
            <a:ext cx="379648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умываться.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8007927" y="41564"/>
            <a:ext cx="789821" cy="429491"/>
          </a:xfrm>
          <a:custGeom>
            <a:avLst/>
            <a:gdLst>
              <a:gd name="connsiteX0" fmla="*/ 0 w 789821"/>
              <a:gd name="connsiteY0" fmla="*/ 429491 h 429491"/>
              <a:gd name="connsiteX1" fmla="*/ 41564 w 789821"/>
              <a:gd name="connsiteY1" fmla="*/ 360218 h 429491"/>
              <a:gd name="connsiteX2" fmla="*/ 83128 w 789821"/>
              <a:gd name="connsiteY2" fmla="*/ 318654 h 429491"/>
              <a:gd name="connsiteX3" fmla="*/ 124691 w 789821"/>
              <a:gd name="connsiteY3" fmla="*/ 235527 h 429491"/>
              <a:gd name="connsiteX4" fmla="*/ 166255 w 789821"/>
              <a:gd name="connsiteY4" fmla="*/ 207818 h 429491"/>
              <a:gd name="connsiteX5" fmla="*/ 235528 w 789821"/>
              <a:gd name="connsiteY5" fmla="*/ 138545 h 429491"/>
              <a:gd name="connsiteX6" fmla="*/ 332509 w 789821"/>
              <a:gd name="connsiteY6" fmla="*/ 69272 h 429491"/>
              <a:gd name="connsiteX7" fmla="*/ 387928 w 789821"/>
              <a:gd name="connsiteY7" fmla="*/ 0 h 429491"/>
              <a:gd name="connsiteX8" fmla="*/ 429491 w 789821"/>
              <a:gd name="connsiteY8" fmla="*/ 27709 h 429491"/>
              <a:gd name="connsiteX9" fmla="*/ 526473 w 789821"/>
              <a:gd name="connsiteY9" fmla="*/ 152400 h 429491"/>
              <a:gd name="connsiteX10" fmla="*/ 609600 w 789821"/>
              <a:gd name="connsiteY10" fmla="*/ 221672 h 429491"/>
              <a:gd name="connsiteX11" fmla="*/ 637309 w 789821"/>
              <a:gd name="connsiteY11" fmla="*/ 263236 h 429491"/>
              <a:gd name="connsiteX12" fmla="*/ 720437 w 789821"/>
              <a:gd name="connsiteY12" fmla="*/ 318654 h 429491"/>
              <a:gd name="connsiteX13" fmla="*/ 748146 w 789821"/>
              <a:gd name="connsiteY13" fmla="*/ 360218 h 429491"/>
              <a:gd name="connsiteX14" fmla="*/ 789709 w 789821"/>
              <a:gd name="connsiteY14" fmla="*/ 387927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821" h="429491">
                <a:moveTo>
                  <a:pt x="0" y="429491"/>
                </a:moveTo>
                <a:cubicBezTo>
                  <a:pt x="13855" y="406400"/>
                  <a:pt x="25407" y="381761"/>
                  <a:pt x="41564" y="360218"/>
                </a:cubicBezTo>
                <a:cubicBezTo>
                  <a:pt x="53320" y="344543"/>
                  <a:pt x="72260" y="334957"/>
                  <a:pt x="83128" y="318654"/>
                </a:cubicBezTo>
                <a:cubicBezTo>
                  <a:pt x="128201" y="251044"/>
                  <a:pt x="59289" y="300929"/>
                  <a:pt x="124691" y="235527"/>
                </a:cubicBezTo>
                <a:cubicBezTo>
                  <a:pt x="136465" y="223753"/>
                  <a:pt x="153724" y="218783"/>
                  <a:pt x="166255" y="207818"/>
                </a:cubicBezTo>
                <a:cubicBezTo>
                  <a:pt x="190831" y="186314"/>
                  <a:pt x="209404" y="158139"/>
                  <a:pt x="235528" y="138545"/>
                </a:cubicBezTo>
                <a:cubicBezTo>
                  <a:pt x="304267" y="86990"/>
                  <a:pt x="271733" y="109790"/>
                  <a:pt x="332509" y="69272"/>
                </a:cubicBezTo>
                <a:cubicBezTo>
                  <a:pt x="333910" y="67170"/>
                  <a:pt x="374766" y="0"/>
                  <a:pt x="387928" y="0"/>
                </a:cubicBezTo>
                <a:cubicBezTo>
                  <a:pt x="404579" y="0"/>
                  <a:pt x="415637" y="18473"/>
                  <a:pt x="429491" y="27709"/>
                </a:cubicBezTo>
                <a:cubicBezTo>
                  <a:pt x="468110" y="85637"/>
                  <a:pt x="477639" y="111705"/>
                  <a:pt x="526473" y="152400"/>
                </a:cubicBezTo>
                <a:cubicBezTo>
                  <a:pt x="585917" y="201936"/>
                  <a:pt x="554406" y="155439"/>
                  <a:pt x="609600" y="221672"/>
                </a:cubicBezTo>
                <a:cubicBezTo>
                  <a:pt x="620260" y="234464"/>
                  <a:pt x="624778" y="252271"/>
                  <a:pt x="637309" y="263236"/>
                </a:cubicBezTo>
                <a:cubicBezTo>
                  <a:pt x="662372" y="285166"/>
                  <a:pt x="720437" y="318654"/>
                  <a:pt x="720437" y="318654"/>
                </a:cubicBezTo>
                <a:cubicBezTo>
                  <a:pt x="729673" y="332509"/>
                  <a:pt x="735144" y="349816"/>
                  <a:pt x="748146" y="360218"/>
                </a:cubicBezTo>
                <a:cubicBezTo>
                  <a:pt x="794090" y="396974"/>
                  <a:pt x="789709" y="352688"/>
                  <a:pt x="789709" y="3879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33855" y="858982"/>
            <a:ext cx="374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3103418" y="2479964"/>
            <a:ext cx="789709" cy="484909"/>
          </a:xfrm>
          <a:custGeom>
            <a:avLst/>
            <a:gdLst>
              <a:gd name="connsiteX0" fmla="*/ 0 w 789709"/>
              <a:gd name="connsiteY0" fmla="*/ 401781 h 484909"/>
              <a:gd name="connsiteX1" fmla="*/ 69273 w 789709"/>
              <a:gd name="connsiteY1" fmla="*/ 332509 h 484909"/>
              <a:gd name="connsiteX2" fmla="*/ 83127 w 789709"/>
              <a:gd name="connsiteY2" fmla="*/ 290945 h 484909"/>
              <a:gd name="connsiteX3" fmla="*/ 166255 w 789709"/>
              <a:gd name="connsiteY3" fmla="*/ 235527 h 484909"/>
              <a:gd name="connsiteX4" fmla="*/ 207818 w 789709"/>
              <a:gd name="connsiteY4" fmla="*/ 207818 h 484909"/>
              <a:gd name="connsiteX5" fmla="*/ 263237 w 789709"/>
              <a:gd name="connsiteY5" fmla="*/ 180109 h 484909"/>
              <a:gd name="connsiteX6" fmla="*/ 360218 w 789709"/>
              <a:gd name="connsiteY6" fmla="*/ 110836 h 484909"/>
              <a:gd name="connsiteX7" fmla="*/ 401782 w 789709"/>
              <a:gd name="connsiteY7" fmla="*/ 96981 h 484909"/>
              <a:gd name="connsiteX8" fmla="*/ 443346 w 789709"/>
              <a:gd name="connsiteY8" fmla="*/ 55418 h 484909"/>
              <a:gd name="connsiteX9" fmla="*/ 526473 w 789709"/>
              <a:gd name="connsiteY9" fmla="*/ 0 h 484909"/>
              <a:gd name="connsiteX10" fmla="*/ 568037 w 789709"/>
              <a:gd name="connsiteY10" fmla="*/ 124691 h 484909"/>
              <a:gd name="connsiteX11" fmla="*/ 581891 w 789709"/>
              <a:gd name="connsiteY11" fmla="*/ 166254 h 484909"/>
              <a:gd name="connsiteX12" fmla="*/ 609600 w 789709"/>
              <a:gd name="connsiteY12" fmla="*/ 207818 h 484909"/>
              <a:gd name="connsiteX13" fmla="*/ 623455 w 789709"/>
              <a:gd name="connsiteY13" fmla="*/ 249381 h 484909"/>
              <a:gd name="connsiteX14" fmla="*/ 651164 w 789709"/>
              <a:gd name="connsiteY14" fmla="*/ 277091 h 484909"/>
              <a:gd name="connsiteX15" fmla="*/ 748146 w 789709"/>
              <a:gd name="connsiteY15" fmla="*/ 401781 h 484909"/>
              <a:gd name="connsiteX16" fmla="*/ 762000 w 789709"/>
              <a:gd name="connsiteY16" fmla="*/ 443345 h 484909"/>
              <a:gd name="connsiteX17" fmla="*/ 789709 w 789709"/>
              <a:gd name="connsiteY17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9709" h="484909">
                <a:moveTo>
                  <a:pt x="0" y="401781"/>
                </a:moveTo>
                <a:cubicBezTo>
                  <a:pt x="23091" y="378690"/>
                  <a:pt x="49680" y="358633"/>
                  <a:pt x="69273" y="332509"/>
                </a:cubicBezTo>
                <a:cubicBezTo>
                  <a:pt x="78035" y="320826"/>
                  <a:pt x="72800" y="301272"/>
                  <a:pt x="83127" y="290945"/>
                </a:cubicBezTo>
                <a:cubicBezTo>
                  <a:pt x="106675" y="267397"/>
                  <a:pt x="138546" y="254000"/>
                  <a:pt x="166255" y="235527"/>
                </a:cubicBezTo>
                <a:cubicBezTo>
                  <a:pt x="180109" y="226291"/>
                  <a:pt x="192925" y="215264"/>
                  <a:pt x="207818" y="207818"/>
                </a:cubicBezTo>
                <a:cubicBezTo>
                  <a:pt x="226291" y="198582"/>
                  <a:pt x="245723" y="191055"/>
                  <a:pt x="263237" y="180109"/>
                </a:cubicBezTo>
                <a:cubicBezTo>
                  <a:pt x="288340" y="164420"/>
                  <a:pt x="330908" y="125491"/>
                  <a:pt x="360218" y="110836"/>
                </a:cubicBezTo>
                <a:cubicBezTo>
                  <a:pt x="373280" y="104305"/>
                  <a:pt x="387927" y="101599"/>
                  <a:pt x="401782" y="96981"/>
                </a:cubicBezTo>
                <a:cubicBezTo>
                  <a:pt x="415637" y="83127"/>
                  <a:pt x="427880" y="67447"/>
                  <a:pt x="443346" y="55418"/>
                </a:cubicBezTo>
                <a:cubicBezTo>
                  <a:pt x="469633" y="34973"/>
                  <a:pt x="526473" y="0"/>
                  <a:pt x="526473" y="0"/>
                </a:cubicBezTo>
                <a:lnTo>
                  <a:pt x="568037" y="124691"/>
                </a:lnTo>
                <a:cubicBezTo>
                  <a:pt x="572655" y="138545"/>
                  <a:pt x="573790" y="154103"/>
                  <a:pt x="581891" y="166254"/>
                </a:cubicBezTo>
                <a:cubicBezTo>
                  <a:pt x="591127" y="180109"/>
                  <a:pt x="602153" y="192925"/>
                  <a:pt x="609600" y="207818"/>
                </a:cubicBezTo>
                <a:cubicBezTo>
                  <a:pt x="616131" y="220880"/>
                  <a:pt x="615941" y="236858"/>
                  <a:pt x="623455" y="249381"/>
                </a:cubicBezTo>
                <a:cubicBezTo>
                  <a:pt x="630176" y="260582"/>
                  <a:pt x="643327" y="266641"/>
                  <a:pt x="651164" y="277091"/>
                </a:cubicBezTo>
                <a:cubicBezTo>
                  <a:pt x="750588" y="409657"/>
                  <a:pt x="663537" y="317174"/>
                  <a:pt x="748146" y="401781"/>
                </a:cubicBezTo>
                <a:cubicBezTo>
                  <a:pt x="752764" y="415636"/>
                  <a:pt x="755469" y="430283"/>
                  <a:pt x="762000" y="443345"/>
                </a:cubicBezTo>
                <a:cubicBezTo>
                  <a:pt x="769446" y="458238"/>
                  <a:pt x="789709" y="484909"/>
                  <a:pt x="789709" y="4849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6713" y="3297382"/>
            <a:ext cx="421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>
            <a:off x="9130145" y="3602182"/>
            <a:ext cx="762000" cy="443345"/>
          </a:xfrm>
          <a:custGeom>
            <a:avLst/>
            <a:gdLst>
              <a:gd name="connsiteX0" fmla="*/ 0 w 762000"/>
              <a:gd name="connsiteY0" fmla="*/ 429491 h 443345"/>
              <a:gd name="connsiteX1" fmla="*/ 55419 w 762000"/>
              <a:gd name="connsiteY1" fmla="*/ 318654 h 443345"/>
              <a:gd name="connsiteX2" fmla="*/ 110837 w 762000"/>
              <a:gd name="connsiteY2" fmla="*/ 290945 h 443345"/>
              <a:gd name="connsiteX3" fmla="*/ 180110 w 762000"/>
              <a:gd name="connsiteY3" fmla="*/ 221673 h 443345"/>
              <a:gd name="connsiteX4" fmla="*/ 207819 w 762000"/>
              <a:gd name="connsiteY4" fmla="*/ 193963 h 443345"/>
              <a:gd name="connsiteX5" fmla="*/ 249382 w 762000"/>
              <a:gd name="connsiteY5" fmla="*/ 166254 h 443345"/>
              <a:gd name="connsiteX6" fmla="*/ 318655 w 762000"/>
              <a:gd name="connsiteY6" fmla="*/ 96982 h 443345"/>
              <a:gd name="connsiteX7" fmla="*/ 346364 w 762000"/>
              <a:gd name="connsiteY7" fmla="*/ 55418 h 443345"/>
              <a:gd name="connsiteX8" fmla="*/ 401782 w 762000"/>
              <a:gd name="connsiteY8" fmla="*/ 27709 h 443345"/>
              <a:gd name="connsiteX9" fmla="*/ 443346 w 762000"/>
              <a:gd name="connsiteY9" fmla="*/ 0 h 443345"/>
              <a:gd name="connsiteX10" fmla="*/ 512619 w 762000"/>
              <a:gd name="connsiteY10" fmla="*/ 124691 h 443345"/>
              <a:gd name="connsiteX11" fmla="*/ 581891 w 762000"/>
              <a:gd name="connsiteY11" fmla="*/ 207818 h 443345"/>
              <a:gd name="connsiteX12" fmla="*/ 623455 w 762000"/>
              <a:gd name="connsiteY12" fmla="*/ 235527 h 443345"/>
              <a:gd name="connsiteX13" fmla="*/ 651164 w 762000"/>
              <a:gd name="connsiteY13" fmla="*/ 277091 h 443345"/>
              <a:gd name="connsiteX14" fmla="*/ 692728 w 762000"/>
              <a:gd name="connsiteY14" fmla="*/ 318654 h 443345"/>
              <a:gd name="connsiteX15" fmla="*/ 706582 w 762000"/>
              <a:gd name="connsiteY15" fmla="*/ 360218 h 443345"/>
              <a:gd name="connsiteX16" fmla="*/ 762000 w 762000"/>
              <a:gd name="connsiteY16" fmla="*/ 443345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0" h="443345">
                <a:moveTo>
                  <a:pt x="0" y="429491"/>
                </a:moveTo>
                <a:cubicBezTo>
                  <a:pt x="9097" y="406750"/>
                  <a:pt x="30518" y="339405"/>
                  <a:pt x="55419" y="318654"/>
                </a:cubicBezTo>
                <a:cubicBezTo>
                  <a:pt x="71285" y="305432"/>
                  <a:pt x="94534" y="303625"/>
                  <a:pt x="110837" y="290945"/>
                </a:cubicBezTo>
                <a:cubicBezTo>
                  <a:pt x="136614" y="270897"/>
                  <a:pt x="157019" y="244764"/>
                  <a:pt x="180110" y="221673"/>
                </a:cubicBezTo>
                <a:cubicBezTo>
                  <a:pt x="189347" y="212436"/>
                  <a:pt x="196950" y="201209"/>
                  <a:pt x="207819" y="193963"/>
                </a:cubicBezTo>
                <a:lnTo>
                  <a:pt x="249382" y="166254"/>
                </a:lnTo>
                <a:cubicBezTo>
                  <a:pt x="323275" y="55416"/>
                  <a:pt x="226289" y="189348"/>
                  <a:pt x="318655" y="96982"/>
                </a:cubicBezTo>
                <a:cubicBezTo>
                  <a:pt x="330429" y="85208"/>
                  <a:pt x="333572" y="66078"/>
                  <a:pt x="346364" y="55418"/>
                </a:cubicBezTo>
                <a:cubicBezTo>
                  <a:pt x="362230" y="42196"/>
                  <a:pt x="383850" y="37956"/>
                  <a:pt x="401782" y="27709"/>
                </a:cubicBezTo>
                <a:cubicBezTo>
                  <a:pt x="416239" y="19448"/>
                  <a:pt x="429491" y="9236"/>
                  <a:pt x="443346" y="0"/>
                </a:cubicBezTo>
                <a:cubicBezTo>
                  <a:pt x="467731" y="73156"/>
                  <a:pt x="449099" y="29412"/>
                  <a:pt x="512619" y="124691"/>
                </a:cubicBezTo>
                <a:cubicBezTo>
                  <a:pt x="539863" y="165556"/>
                  <a:pt x="541891" y="174484"/>
                  <a:pt x="581891" y="207818"/>
                </a:cubicBezTo>
                <a:cubicBezTo>
                  <a:pt x="594683" y="218478"/>
                  <a:pt x="609600" y="226291"/>
                  <a:pt x="623455" y="235527"/>
                </a:cubicBezTo>
                <a:cubicBezTo>
                  <a:pt x="632691" y="249382"/>
                  <a:pt x="640504" y="264299"/>
                  <a:pt x="651164" y="277091"/>
                </a:cubicBezTo>
                <a:cubicBezTo>
                  <a:pt x="663707" y="292143"/>
                  <a:pt x="681860" y="302351"/>
                  <a:pt x="692728" y="318654"/>
                </a:cubicBezTo>
                <a:cubicBezTo>
                  <a:pt x="700829" y="330805"/>
                  <a:pt x="699490" y="347452"/>
                  <a:pt x="706582" y="360218"/>
                </a:cubicBezTo>
                <a:cubicBezTo>
                  <a:pt x="722755" y="389329"/>
                  <a:pt x="762000" y="443345"/>
                  <a:pt x="762000" y="4433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8797748" y="4404826"/>
            <a:ext cx="457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олилиния 43"/>
          <p:cNvSpPr/>
          <p:nvPr/>
        </p:nvSpPr>
        <p:spPr>
          <a:xfrm>
            <a:off x="8243455" y="5624945"/>
            <a:ext cx="845127" cy="457200"/>
          </a:xfrm>
          <a:custGeom>
            <a:avLst/>
            <a:gdLst>
              <a:gd name="connsiteX0" fmla="*/ 0 w 845127"/>
              <a:gd name="connsiteY0" fmla="*/ 415637 h 457200"/>
              <a:gd name="connsiteX1" fmla="*/ 69272 w 845127"/>
              <a:gd name="connsiteY1" fmla="*/ 387928 h 457200"/>
              <a:gd name="connsiteX2" fmla="*/ 138545 w 845127"/>
              <a:gd name="connsiteY2" fmla="*/ 332510 h 457200"/>
              <a:gd name="connsiteX3" fmla="*/ 207818 w 845127"/>
              <a:gd name="connsiteY3" fmla="*/ 277091 h 457200"/>
              <a:gd name="connsiteX4" fmla="*/ 290945 w 845127"/>
              <a:gd name="connsiteY4" fmla="*/ 207819 h 457200"/>
              <a:gd name="connsiteX5" fmla="*/ 346363 w 845127"/>
              <a:gd name="connsiteY5" fmla="*/ 152400 h 457200"/>
              <a:gd name="connsiteX6" fmla="*/ 360218 w 845127"/>
              <a:gd name="connsiteY6" fmla="*/ 110837 h 457200"/>
              <a:gd name="connsiteX7" fmla="*/ 401781 w 845127"/>
              <a:gd name="connsiteY7" fmla="*/ 83128 h 457200"/>
              <a:gd name="connsiteX8" fmla="*/ 484909 w 845127"/>
              <a:gd name="connsiteY8" fmla="*/ 0 h 457200"/>
              <a:gd name="connsiteX9" fmla="*/ 581890 w 845127"/>
              <a:gd name="connsiteY9" fmla="*/ 96982 h 457200"/>
              <a:gd name="connsiteX10" fmla="*/ 637309 w 845127"/>
              <a:gd name="connsiteY10" fmla="*/ 180110 h 457200"/>
              <a:gd name="connsiteX11" fmla="*/ 665018 w 845127"/>
              <a:gd name="connsiteY11" fmla="*/ 221673 h 457200"/>
              <a:gd name="connsiteX12" fmla="*/ 706581 w 845127"/>
              <a:gd name="connsiteY12" fmla="*/ 263237 h 457200"/>
              <a:gd name="connsiteX13" fmla="*/ 748145 w 845127"/>
              <a:gd name="connsiteY13" fmla="*/ 332510 h 457200"/>
              <a:gd name="connsiteX14" fmla="*/ 803563 w 845127"/>
              <a:gd name="connsiteY14" fmla="*/ 401782 h 457200"/>
              <a:gd name="connsiteX15" fmla="*/ 845127 w 845127"/>
              <a:gd name="connsiteY15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5127" h="457200">
                <a:moveTo>
                  <a:pt x="0" y="415637"/>
                </a:moveTo>
                <a:cubicBezTo>
                  <a:pt x="23091" y="406401"/>
                  <a:pt x="49035" y="402383"/>
                  <a:pt x="69272" y="387928"/>
                </a:cubicBezTo>
                <a:cubicBezTo>
                  <a:pt x="178936" y="309596"/>
                  <a:pt x="16410" y="373220"/>
                  <a:pt x="138545" y="332510"/>
                </a:cubicBezTo>
                <a:cubicBezTo>
                  <a:pt x="219150" y="251902"/>
                  <a:pt x="102965" y="364468"/>
                  <a:pt x="207818" y="277091"/>
                </a:cubicBezTo>
                <a:cubicBezTo>
                  <a:pt x="314494" y="188195"/>
                  <a:pt x="187749" y="276616"/>
                  <a:pt x="290945" y="207819"/>
                </a:cubicBezTo>
                <a:cubicBezTo>
                  <a:pt x="327891" y="96982"/>
                  <a:pt x="272473" y="226290"/>
                  <a:pt x="346363" y="152400"/>
                </a:cubicBezTo>
                <a:cubicBezTo>
                  <a:pt x="356689" y="142074"/>
                  <a:pt x="351095" y="122241"/>
                  <a:pt x="360218" y="110837"/>
                </a:cubicBezTo>
                <a:cubicBezTo>
                  <a:pt x="370620" y="97835"/>
                  <a:pt x="389336" y="94190"/>
                  <a:pt x="401781" y="83128"/>
                </a:cubicBezTo>
                <a:cubicBezTo>
                  <a:pt x="431070" y="57094"/>
                  <a:pt x="484909" y="0"/>
                  <a:pt x="484909" y="0"/>
                </a:cubicBezTo>
                <a:cubicBezTo>
                  <a:pt x="558065" y="24387"/>
                  <a:pt x="518371" y="1704"/>
                  <a:pt x="581890" y="96982"/>
                </a:cubicBezTo>
                <a:lnTo>
                  <a:pt x="637309" y="180110"/>
                </a:lnTo>
                <a:cubicBezTo>
                  <a:pt x="646545" y="193964"/>
                  <a:pt x="653244" y="209899"/>
                  <a:pt x="665018" y="221673"/>
                </a:cubicBezTo>
                <a:lnTo>
                  <a:pt x="706581" y="263237"/>
                </a:lnTo>
                <a:cubicBezTo>
                  <a:pt x="745829" y="380977"/>
                  <a:pt x="691091" y="237421"/>
                  <a:pt x="748145" y="332510"/>
                </a:cubicBezTo>
                <a:cubicBezTo>
                  <a:pt x="792758" y="406864"/>
                  <a:pt x="720784" y="346595"/>
                  <a:pt x="803563" y="401782"/>
                </a:cubicBezTo>
                <a:cubicBezTo>
                  <a:pt x="834895" y="448780"/>
                  <a:pt x="819497" y="431572"/>
                  <a:pt x="845127" y="45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827818" y="6414655"/>
            <a:ext cx="577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30" grpId="0" animBg="1"/>
      <p:bldP spid="38" grpId="0" animBg="1"/>
      <p:bldP spid="41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0"/>
            <a:ext cx="10534794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Домашняя работа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Упражнение 212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1280889"/>
            <a:ext cx="11859490" cy="521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hlinkClick r:id="rId2" action="ppaction://hlinksldjump"/>
              </a:rPr>
              <a:t>Пуму</a:t>
            </a:r>
            <a:r>
              <a:rPr lang="ru-RU" sz="5400" b="1" dirty="0" smtClean="0">
                <a:solidFill>
                  <a:srgbClr val="002060"/>
                </a:solidFill>
              </a:rPr>
              <a:t> называют </a:t>
            </a:r>
            <a:r>
              <a:rPr lang="ru-RU" sz="5400" b="1" dirty="0" err="1" smtClean="0">
                <a:solidFill>
                  <a:srgbClr val="002060"/>
                </a:solidFill>
              </a:rPr>
              <a:t>с..ребрист..м</a:t>
            </a:r>
            <a:r>
              <a:rPr lang="ru-RU" sz="5400" b="1" dirty="0" smtClean="0">
                <a:solidFill>
                  <a:srgbClr val="002060"/>
                </a:solidFill>
              </a:rPr>
              <a:t> л..</a:t>
            </a:r>
            <a:r>
              <a:rPr lang="ru-RU" sz="5400" b="1" dirty="0" err="1" smtClean="0">
                <a:solidFill>
                  <a:srgbClr val="002060"/>
                </a:solidFill>
              </a:rPr>
              <a:t>вом</a:t>
            </a:r>
            <a:r>
              <a:rPr lang="ru-RU" sz="5400" b="1" dirty="0" smtClean="0">
                <a:solidFill>
                  <a:srgbClr val="002060"/>
                </a:solidFill>
              </a:rPr>
              <a:t> за </a:t>
            </a:r>
            <a:r>
              <a:rPr lang="ru-RU" sz="5400" b="1" dirty="0" err="1" smtClean="0">
                <a:solidFill>
                  <a:srgbClr val="002060"/>
                </a:solidFill>
              </a:rPr>
              <a:t>мощ</a:t>
            </a:r>
            <a:r>
              <a:rPr lang="ru-RU" sz="5400" b="1" dirty="0" smtClean="0">
                <a:solidFill>
                  <a:srgbClr val="002060"/>
                </a:solidFill>
              </a:rPr>
              <a:t>.., за </a:t>
            </a:r>
            <a:r>
              <a:rPr lang="ru-RU" sz="5400" b="1" dirty="0" err="1" smtClean="0">
                <a:solidFill>
                  <a:srgbClr val="002060"/>
                </a:solidFill>
              </a:rPr>
              <a:t>храброст</a:t>
            </a:r>
            <a:r>
              <a:rPr lang="ru-RU" sz="5400" b="1" dirty="0" smtClean="0">
                <a:solidFill>
                  <a:srgbClr val="002060"/>
                </a:solidFill>
              </a:rPr>
              <a:t>.. . Но и п..</a:t>
            </a:r>
            <a:r>
              <a:rPr lang="ru-RU" sz="5400" b="1" dirty="0" err="1" smtClean="0">
                <a:solidFill>
                  <a:srgbClr val="002060"/>
                </a:solidFill>
              </a:rPr>
              <a:t>играт</a:t>
            </a:r>
            <a:r>
              <a:rPr lang="ru-RU" sz="5400" b="1" dirty="0" smtClean="0">
                <a:solidFill>
                  <a:srgbClr val="002060"/>
                </a:solidFill>
              </a:rPr>
              <a:t>.. любит пума, п..</a:t>
            </a:r>
            <a:r>
              <a:rPr lang="ru-RU" sz="5400" b="1" dirty="0" err="1" smtClean="0">
                <a:solidFill>
                  <a:srgbClr val="002060"/>
                </a:solidFill>
              </a:rPr>
              <a:t>забавлят</a:t>
            </a:r>
            <a:r>
              <a:rPr lang="ru-RU" sz="5400" b="1" dirty="0" smtClean="0">
                <a:solidFill>
                  <a:srgbClr val="002060"/>
                </a:solidFill>
              </a:rPr>
              <a:t>..ся, </a:t>
            </a:r>
            <a:r>
              <a:rPr lang="ru-RU" sz="5400" b="1" dirty="0" err="1" smtClean="0">
                <a:solidFill>
                  <a:srgbClr val="002060"/>
                </a:solidFill>
              </a:rPr>
              <a:t>п..л..вит</a:t>
            </a:r>
            <a:r>
              <a:rPr lang="ru-RU" sz="5400" b="1" dirty="0" smtClean="0">
                <a:solidFill>
                  <a:srgbClr val="002060"/>
                </a:solidFill>
              </a:rPr>
              <a:t>.. бабочек, п..</a:t>
            </a:r>
            <a:r>
              <a:rPr lang="ru-RU" sz="5400" b="1" dirty="0" err="1" smtClean="0">
                <a:solidFill>
                  <a:srgbClr val="002060"/>
                </a:solidFill>
              </a:rPr>
              <a:t>прыгат</a:t>
            </a:r>
            <a:r>
              <a:rPr lang="ru-RU" sz="5400" b="1" dirty="0" smtClean="0">
                <a:solidFill>
                  <a:srgbClr val="002060"/>
                </a:solidFill>
              </a:rPr>
              <a:t>.. . А прыгает она уд..</a:t>
            </a:r>
            <a:r>
              <a:rPr lang="ru-RU" sz="5400" b="1" dirty="0" err="1" smtClean="0">
                <a:solidFill>
                  <a:srgbClr val="002060"/>
                </a:solidFill>
              </a:rPr>
              <a:t>вител</a:t>
            </a:r>
            <a:r>
              <a:rPr lang="ru-RU" sz="5400" b="1" dirty="0" smtClean="0">
                <a:solidFill>
                  <a:srgbClr val="002060"/>
                </a:solidFill>
              </a:rPr>
              <a:t>..но </a:t>
            </a:r>
            <a:r>
              <a:rPr lang="ru-RU" sz="5400" b="1" dirty="0" err="1" smtClean="0">
                <a:solidFill>
                  <a:srgbClr val="002060"/>
                </a:solidFill>
              </a:rPr>
              <a:t>выс</a:t>
            </a:r>
            <a:r>
              <a:rPr lang="ru-RU" sz="5400" b="1" dirty="0" smtClean="0">
                <a:solidFill>
                  <a:srgbClr val="002060"/>
                </a:solidFill>
              </a:rPr>
              <a:t>..ко и ловко!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561" y="999404"/>
            <a:ext cx="1268078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861" y="993308"/>
            <a:ext cx="1365622" cy="1457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834" y="1853618"/>
            <a:ext cx="1182727" cy="1450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521" y="1853618"/>
            <a:ext cx="1182727" cy="1450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54" y="1853618"/>
            <a:ext cx="1182727" cy="1450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763" y="2577228"/>
            <a:ext cx="1357745" cy="16314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397" y="2667490"/>
            <a:ext cx="1182727" cy="14509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10" y="3394840"/>
            <a:ext cx="1359526" cy="16277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8033" y="3483239"/>
            <a:ext cx="1182727" cy="14509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134" y="3482073"/>
            <a:ext cx="1182727" cy="14509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8782" y="5136132"/>
            <a:ext cx="1182727" cy="1450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393" y="4297126"/>
            <a:ext cx="1182727" cy="14509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077" y="4208726"/>
            <a:ext cx="1359526" cy="1627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705" y="5056400"/>
            <a:ext cx="1359526" cy="16277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275" y="3406475"/>
            <a:ext cx="1359526" cy="16277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993" y="3391590"/>
            <a:ext cx="1359526" cy="16277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1513" y="5107964"/>
            <a:ext cx="1249788" cy="145707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78454" y="4516582"/>
            <a:ext cx="5283670" cy="8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3" y="624110"/>
            <a:ext cx="10390909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Спишите пословицу, вставляя пропущенное сочетание букв.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18" y="2715490"/>
            <a:ext cx="8340437" cy="377762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Тот труда не 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бои       ,</a:t>
            </a:r>
          </a:p>
          <a:p>
            <a:pPr indent="0" algn="ctr">
              <a:buNone/>
            </a:pP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Кто </a:t>
            </a: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умеет 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труди         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53493" y="2715490"/>
            <a:ext cx="348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тся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0257" y="3638820"/>
            <a:ext cx="348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ться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383636"/>
            <a:ext cx="11249890" cy="306119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Правописание </a:t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–</a:t>
            </a:r>
            <a:r>
              <a:rPr lang="ru-RU" sz="6000" b="1" dirty="0" err="1" smtClean="0">
                <a:solidFill>
                  <a:srgbClr val="FF0000"/>
                </a:solidFill>
              </a:rPr>
              <a:t>тся</a:t>
            </a:r>
            <a:r>
              <a:rPr lang="ru-RU" sz="6000" b="1" dirty="0" smtClean="0">
                <a:solidFill>
                  <a:srgbClr val="FF0000"/>
                </a:solidFill>
              </a:rPr>
              <a:t> и –</a:t>
            </a:r>
            <a:r>
              <a:rPr lang="ru-RU" sz="6000" b="1" dirty="0" err="1" smtClean="0">
                <a:solidFill>
                  <a:srgbClr val="FF0000"/>
                </a:solidFill>
              </a:rPr>
              <a:t>ться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>в глаголах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7161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48145" y="117693"/>
            <a:ext cx="10737273" cy="67403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5400" b="1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«Что снится моржу»</a:t>
            </a:r>
            <a:endParaRPr lang="ru-RU" sz="5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может, ребята,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Присниться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Моржу?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вам не скажет,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i="0" u="none" strike="noStrike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 - расскажу.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Снятся моржу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сны: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Африка снится,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0" u="none" strike="noStrike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Львы и слоны...</a:t>
            </a:r>
            <a:endParaRPr lang="ru-RU" sz="5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Б. </a:t>
            </a:r>
            <a:r>
              <a:rPr lang="ru-RU" sz="5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sz="5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8982" y="4156364"/>
            <a:ext cx="3740727" cy="9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09855" y="3352800"/>
            <a:ext cx="2272145" cy="8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56073" y="5001491"/>
            <a:ext cx="2258291" cy="8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575</TotalTime>
  <Words>371</Words>
  <Application>Microsoft Office PowerPoint</Application>
  <PresentationFormat>Широкоэкранный</PresentationFormat>
  <Paragraphs>79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Calibri</vt:lpstr>
      <vt:lpstr>Century Gothic</vt:lpstr>
      <vt:lpstr>Lato</vt:lpstr>
      <vt:lpstr>Monotype Corsiva</vt:lpstr>
      <vt:lpstr>Times New Roman</vt:lpstr>
      <vt:lpstr>Wingdings 3</vt:lpstr>
      <vt:lpstr>YS Text</vt:lpstr>
      <vt:lpstr>Легкий дым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Морж - морское млекопитающее. Длина достигает до 4 м, весит до 2т. Клыки верхней челюсти (моржовый клык) выступают изо рта (у самца до 80см). Моржи обитают во всех северных морях, питаются моллюсками: улитками. устрицами и осьминогами. Среди моржей встречаются хищники, питающиеся нерпами, реже птицами.</vt:lpstr>
      <vt:lpstr>Презентация PowerPoint</vt:lpstr>
      <vt:lpstr>«Каждый день жизнь прибавляет частицу мудрости» </vt:lpstr>
      <vt:lpstr>«Если я буду хорошо знать русский язык, то смогу….» </vt:lpstr>
      <vt:lpstr>Презентация PowerPoint</vt:lpstr>
      <vt:lpstr>Домашняя работа Упражнение 212</vt:lpstr>
      <vt:lpstr>Спишите пословицу, вставляя пропущенное сочетание букв.</vt:lpstr>
      <vt:lpstr>Правописание  –тся и –ться  в глаголах</vt:lpstr>
      <vt:lpstr>Презентация PowerPoint</vt:lpstr>
      <vt:lpstr>Презентация PowerPoint</vt:lpstr>
      <vt:lpstr>Стр 104 -105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Стр. 105, упр. 218</vt:lpstr>
      <vt:lpstr>Что узнали? Чему научились?</vt:lpstr>
      <vt:lpstr>Домашнее задание Стр. 105, упр. 219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«Каждый день жизнь прибавляет частицу мудрости» </dc:title>
  <dc:creator>Пользователь</dc:creator>
  <cp:lastModifiedBy>Пользователь</cp:lastModifiedBy>
  <cp:revision>39</cp:revision>
  <dcterms:created xsi:type="dcterms:W3CDTF">2023-05-03T06:05:28Z</dcterms:created>
  <dcterms:modified xsi:type="dcterms:W3CDTF">2023-10-17T06:23:55Z</dcterms:modified>
</cp:coreProperties>
</file>