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64" r:id="rId3"/>
    <p:sldId id="267" r:id="rId4"/>
    <p:sldId id="266" r:id="rId5"/>
    <p:sldId id="269" r:id="rId6"/>
    <p:sldId id="268" r:id="rId7"/>
    <p:sldId id="261" r:id="rId8"/>
    <p:sldId id="259" r:id="rId9"/>
    <p:sldId id="258" r:id="rId10"/>
    <p:sldId id="260" r:id="rId11"/>
    <p:sldId id="262" r:id="rId12"/>
    <p:sldId id="270" r:id="rId13"/>
    <p:sldId id="271" r:id="rId14"/>
    <p:sldId id="272" r:id="rId15"/>
    <p:sldId id="285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7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4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62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21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3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21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6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45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6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29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1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1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431" y="260648"/>
            <a:ext cx="8856984" cy="480060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sah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 тылыгар уонна литературатыгар ОРЭ </a:t>
            </a:r>
          </a:p>
          <a:p>
            <a:pPr marL="82296" indent="0" algn="ctr">
              <a:buNone/>
            </a:pPr>
            <a:r>
              <a:rPr lang="sah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ah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урук </a:t>
            </a:r>
            <a:r>
              <a:rPr lang="sah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бэлиэтэ </a:t>
            </a:r>
            <a:endParaRPr lang="sah-RU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/>
            <a:endParaRPr lang="sah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sah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Билиэхтээх тиэмэлэриҥ:</a:t>
            </a:r>
            <a:endParaRPr lang="sah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sah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Даҕаамыр</a:t>
            </a:r>
            <a:endParaRPr lang="sah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sah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Сирэй саҥа</a:t>
            </a:r>
            <a:endParaRPr lang="sah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sah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Араарыллыбыт </a:t>
            </a:r>
            <a:r>
              <a:rPr lang="sah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сиһилии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sah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Кыбытык </a:t>
            </a:r>
            <a:r>
              <a:rPr lang="sah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тыл/этии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sah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Түмэр </a:t>
            </a:r>
            <a:r>
              <a:rPr lang="sah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тыл</a:t>
            </a:r>
          </a:p>
          <a:p>
            <a:pPr marL="539496" indent="-457200">
              <a:spcBef>
                <a:spcPts val="0"/>
              </a:spcBef>
              <a:buFont typeface="+mj-lt"/>
              <a:buAutoNum type="arabicPeriod"/>
            </a:pPr>
            <a:r>
              <a:rPr lang="sah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Туһулуу</a:t>
            </a:r>
            <a:endParaRPr lang="sah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ah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Сорудах.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ah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уһулууга сурук бэлиэтин туруоруҥ.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47800"/>
            <a:ext cx="8712968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1. Э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мээхсиэн миэхэ колобокта астаан кулу.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2. К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олобок колобок мин эйигин сиэн кэбиһиэм.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3. С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уох Одьоо Харах эн миигин кыайан сиэҥ суоҕа.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4. С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ур бөрө миигин сиэмэ.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5. Д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орообо колобок тоҕо баҕас бэркиний, тэтэркэйгиний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1484784"/>
            <a:ext cx="8712968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Э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мээхсиэн, миэхэ колобокта астаан кулу.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К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олобок, колобок, мин эйигин сиэн кэбиһиэм.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С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уох, Одьоо Харах, эн миигин кыайан сиэҥ суоҕа.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С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ур бөрө, миигин сиэмэ.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Д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орообо, колобок, тоҕо баҕас бэркиний, тэтэркэйгиний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ah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уһулуулары ый, сурук бэлиэтин туруор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35798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1. Х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абыас уоскуй... 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оскуй сыччыай... 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2. С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аргылаана Тарасовна сахалыы ыллаа эрэ.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3. Д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орообо эдьиийим Сайсары кэл бэттэх, кэпсээ, тугу сорунан кэллиҥ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4. Ч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э убаай улахыын улахан баһыыба.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5. Б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эйи эрэ кыргыттаар мин ону-маны билэн-көрөн кэлиим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96217" y="1628800"/>
            <a:ext cx="8280920" cy="482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sah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абыас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, уоскуй...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оскуй, </a:t>
            </a:r>
            <a:r>
              <a:rPr lang="sah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сыччыай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аргылаана Тарасовна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, сахалыы ыллаа эрэ.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Д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орообо, </a:t>
            </a:r>
            <a:r>
              <a:rPr lang="sah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эдьиийим Сайсары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, кэл бэттэх, кэпсээ, тугу сорунан кэллиҥ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Ч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э, </a:t>
            </a:r>
            <a:r>
              <a:rPr lang="sah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убаай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, улахыын улахан баһыыба.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Б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эйи эрэ, </a:t>
            </a:r>
            <a:r>
              <a:rPr lang="sah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кыргыттаар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, мин ону-маны билэн-көрөн кэлиим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sz="6000" b="1" dirty="0" smtClean="0">
                <a:solidFill>
                  <a:srgbClr val="C00000"/>
                </a:solidFill>
              </a:rPr>
              <a:t>Даҕаамыр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ah-RU" sz="3600" dirty="0" smtClean="0"/>
              <a:t>	Быһаарар тылын кэннигэр турар быһаарыы, ордук чопчулуур суолталаах буолан, этиигэ запятойунан араарыллар. Предмет аатыгар эбии иккис ааты биэрэр оннук быһаарыы </a:t>
            </a:r>
            <a:r>
              <a:rPr lang="sah-RU" sz="3600" b="1" dirty="0" smtClean="0"/>
              <a:t>даҕаамыр</a:t>
            </a:r>
            <a:r>
              <a:rPr lang="sah-RU" sz="3600" dirty="0" smtClean="0"/>
              <a:t> дэнэр. Даҕаамыр соҕотох тыл да буоллаҕына запятой турар.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842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/>
              <a:t>Холобурдар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ah-RU" sz="2800" dirty="0" smtClean="0"/>
              <a:t>	Михаил Сергеевич, </a:t>
            </a:r>
            <a:r>
              <a:rPr lang="sah-RU" sz="2800" b="1" dirty="0" smtClean="0"/>
              <a:t>история учуутала</a:t>
            </a:r>
            <a:r>
              <a:rPr lang="sah-RU" sz="2800" dirty="0" smtClean="0"/>
              <a:t>, күлүү гынан этэринии, көмөлөөн толкуйдааһын биһиэхэ сайдыбыт быһыылаах.</a:t>
            </a:r>
          </a:p>
          <a:p>
            <a:pPr marL="0" indent="0" algn="just">
              <a:buNone/>
            </a:pPr>
            <a:r>
              <a:rPr lang="sah-RU" sz="2800" dirty="0" smtClean="0"/>
              <a:t>	Мин оҕолорум, алмааска барбыт оҕолор, тустарынан суруйбуттар дуо? </a:t>
            </a:r>
          </a:p>
          <a:p>
            <a:pPr marL="0" indent="0" algn="just">
              <a:buNone/>
            </a:pPr>
            <a:r>
              <a:rPr lang="sah-RU" sz="2800" dirty="0" smtClean="0"/>
              <a:t>	Бу биһиги, саха уолаттара, ыраах Лена уолаттара, тыһыынчанан көһү чиэрэстээн кэлбиппит. </a:t>
            </a:r>
          </a:p>
          <a:p>
            <a:pPr marL="0" indent="0" algn="just">
              <a:buNone/>
            </a:pPr>
            <a:r>
              <a:rPr lang="sah-RU" sz="2800" dirty="0" smtClean="0"/>
              <a:t>	Мин дойдубар, Тэҥкэм барахсаҥҥа, сайын аайы тиийэ сылдьар буолааччыбын.</a:t>
            </a:r>
          </a:p>
          <a:p>
            <a:pPr marL="0" indent="0" algn="just">
              <a:buNone/>
            </a:pPr>
            <a:r>
              <a:rPr lang="sah-RU" sz="2800" dirty="0" smtClean="0"/>
              <a:t>	Аля, онно билигин миигин, онуһу бүтэрбэтэх киһини, ылыахтара дуо? 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95936" y="3140968"/>
            <a:ext cx="45365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03848" y="4077072"/>
            <a:ext cx="53285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60" y="4509120"/>
            <a:ext cx="15121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95936" y="5013176"/>
            <a:ext cx="33123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6136" y="5949280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1560" y="6453336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1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sz="5400" b="1" dirty="0" smtClean="0">
                <a:solidFill>
                  <a:srgbClr val="C00000"/>
                </a:solidFill>
              </a:rPr>
              <a:t>Араарыллыбыт сиһилии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ah-RU" sz="4000" dirty="0" smtClean="0"/>
              <a:t>	Атын тылтан ордук охсууланар, арааран этиллэр </a:t>
            </a:r>
            <a:r>
              <a:rPr lang="sah-RU" sz="4000" b="1" dirty="0" smtClean="0"/>
              <a:t>сиһилии бөлөҕө </a:t>
            </a:r>
            <a:r>
              <a:rPr lang="sah-RU" sz="4000" dirty="0" smtClean="0"/>
              <a:t>эбэтэр соҕотох </a:t>
            </a:r>
            <a:r>
              <a:rPr lang="sah-RU" sz="4000" b="1" dirty="0" smtClean="0"/>
              <a:t>сыһыат туохтуур </a:t>
            </a:r>
            <a:r>
              <a:rPr lang="sah-RU" sz="4000" dirty="0" smtClean="0"/>
              <a:t>буолар. Сурукка запятойунан араарыллар.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374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Сы</a:t>
            </a:r>
            <a:r>
              <a:rPr lang="sah-RU" dirty="0"/>
              <a:t>һыат </a:t>
            </a:r>
            <a:r>
              <a:rPr lang="sah-RU" dirty="0" smtClean="0"/>
              <a:t>туохтуур арааһа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267484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68760">
                <a:tc>
                  <a:txBody>
                    <a:bodyPr/>
                    <a:lstStyle/>
                    <a:p>
                      <a:pPr algn="ctr"/>
                      <a:r>
                        <a:rPr lang="sah-RU" sz="2800" dirty="0" smtClean="0">
                          <a:solidFill>
                            <a:srgbClr val="FF0000"/>
                          </a:solidFill>
                        </a:rPr>
                        <a:t>Урут сыһыат туохтуур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h-RU" sz="2800" dirty="0" smtClean="0">
                          <a:solidFill>
                            <a:srgbClr val="FF0000"/>
                          </a:solidFill>
                        </a:rPr>
                        <a:t>Тэҥҥэ </a:t>
                      </a:r>
                      <a:r>
                        <a:rPr kumimoji="0" lang="sah-RU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сыһыат туохтуур</a:t>
                      </a:r>
                      <a:endParaRPr kumimoji="0" lang="ru-RU" sz="28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h-RU" sz="2800" dirty="0" smtClean="0">
                          <a:solidFill>
                            <a:srgbClr val="FF0000"/>
                          </a:solidFill>
                        </a:rPr>
                        <a:t>Тута </a:t>
                      </a:r>
                      <a:r>
                        <a:rPr kumimoji="0" lang="sah-RU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сыһыат туохтуур</a:t>
                      </a:r>
                      <a:endParaRPr kumimoji="0" lang="ru-RU" sz="28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h-RU" sz="2800" dirty="0" smtClean="0">
                          <a:solidFill>
                            <a:srgbClr val="FF0000"/>
                          </a:solidFill>
                        </a:rPr>
                        <a:t>Кэлин </a:t>
                      </a:r>
                      <a:r>
                        <a:rPr kumimoji="0" lang="sah-RU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сыһыат туохтуур</a:t>
                      </a:r>
                      <a:endParaRPr kumimoji="0" lang="ru-RU" sz="28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ah-RU" sz="2800" b="1" dirty="0" smtClean="0"/>
                        <a:t>ХАЙААН</a:t>
                      </a:r>
                      <a:r>
                        <a:rPr lang="sah-RU" sz="2800" dirty="0" smtClean="0"/>
                        <a:t>?</a:t>
                      </a:r>
                    </a:p>
                    <a:p>
                      <a:pPr algn="ctr"/>
                      <a:endParaRPr lang="sah-RU" sz="2800" dirty="0" smtClean="0"/>
                    </a:p>
                    <a:p>
                      <a:pPr algn="ctr"/>
                      <a:r>
                        <a:rPr lang="sah-RU" sz="2800" dirty="0" smtClean="0"/>
                        <a:t>Ылан,</a:t>
                      </a:r>
                      <a:r>
                        <a:rPr lang="sah-RU" sz="2800" baseline="0" dirty="0" smtClean="0"/>
                        <a:t> ылымына, ылбакка</a:t>
                      </a:r>
                      <a:endParaRPr lang="sah-R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2800" b="1" dirty="0" smtClean="0"/>
                        <a:t>ХАЙЫЫ</a:t>
                      </a:r>
                      <a:r>
                        <a:rPr lang="sah-RU" sz="2800" dirty="0" smtClean="0"/>
                        <a:t>? </a:t>
                      </a:r>
                    </a:p>
                    <a:p>
                      <a:pPr algn="ctr"/>
                      <a:endParaRPr lang="sah-RU" sz="2800" dirty="0" smtClean="0"/>
                    </a:p>
                    <a:p>
                      <a:pPr algn="ctr"/>
                      <a:r>
                        <a:rPr lang="sah-RU" sz="2800" dirty="0" smtClean="0"/>
                        <a:t>Суруйа, кэпсии, кэпсээбэккэ, суруйбакка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2800" b="1" dirty="0" smtClean="0"/>
                        <a:t>ХАЙААТ</a:t>
                      </a:r>
                      <a:r>
                        <a:rPr lang="sah-RU" sz="2800" dirty="0" smtClean="0"/>
                        <a:t>?</a:t>
                      </a:r>
                    </a:p>
                    <a:p>
                      <a:pPr algn="ctr"/>
                      <a:endParaRPr lang="sah-RU" sz="2800" dirty="0" smtClean="0"/>
                    </a:p>
                    <a:p>
                      <a:pPr algn="ctr"/>
                      <a:r>
                        <a:rPr lang="sah-RU" sz="2800" dirty="0" smtClean="0"/>
                        <a:t>Бараат, барымаат.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2800" b="1" dirty="0" smtClean="0"/>
                        <a:t>ХАЙААРЫ</a:t>
                      </a:r>
                      <a:r>
                        <a:rPr lang="sah-RU" sz="2800" dirty="0" smtClean="0"/>
                        <a:t>?</a:t>
                      </a:r>
                    </a:p>
                    <a:p>
                      <a:pPr algn="ctr"/>
                      <a:endParaRPr lang="sah-RU" sz="2800" dirty="0" smtClean="0"/>
                    </a:p>
                    <a:p>
                      <a:pPr algn="ctr"/>
                      <a:r>
                        <a:rPr lang="sah-RU" sz="2800" dirty="0" smtClean="0"/>
                        <a:t>Барымаары,</a:t>
                      </a:r>
                      <a:r>
                        <a:rPr lang="sah-RU" sz="2800" baseline="0" dirty="0" smtClean="0"/>
                        <a:t> бараары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sah-RU" dirty="0" smtClean="0">
                <a:solidFill>
                  <a:srgbClr val="C00000"/>
                </a:solidFill>
              </a:rPr>
              <a:t> </a:t>
            </a:r>
            <a:r>
              <a:rPr lang="sah-RU" dirty="0" smtClean="0">
                <a:solidFill>
                  <a:srgbClr val="0070C0"/>
                </a:solidFill>
              </a:rPr>
              <a:t>Этиигэ турар миэстэтиттэн тутулуга суох сыһыат туохтуур бөлөҕө араарыллар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ah-RU" sz="3600" b="1" dirty="0" smtClean="0"/>
              <a:t>	Үөһэ тахсаары, үрдээн иһээри, хамначчыт буойуна буолаары, хара тыын былдьаһан</a:t>
            </a:r>
            <a:r>
              <a:rPr lang="sah-RU" sz="3600" dirty="0" smtClean="0"/>
              <a:t>, оҕо куйуурдуу турара. </a:t>
            </a:r>
          </a:p>
          <a:p>
            <a:pPr marL="0" indent="0">
              <a:buNone/>
            </a:pPr>
            <a:r>
              <a:rPr lang="sah-RU" sz="3600" dirty="0" smtClean="0"/>
              <a:t>	Оҕонньор, </a:t>
            </a:r>
            <a:r>
              <a:rPr lang="sah-RU" sz="3600" b="1" dirty="0" smtClean="0"/>
              <a:t>Чыычааҕы дьиэтигэр таһыттан олуйан кээһэн баран</a:t>
            </a:r>
            <a:r>
              <a:rPr lang="sah-RU" sz="3600" dirty="0" smtClean="0"/>
              <a:t>, отугар барда.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621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ah-RU" i="1" dirty="0" smtClean="0">
                <a:solidFill>
                  <a:srgbClr val="0070C0"/>
                </a:solidFill>
              </a:rPr>
              <a:t>Буолан баран, эрээри </a:t>
            </a:r>
            <a:r>
              <a:rPr lang="sah-RU" dirty="0" smtClean="0">
                <a:solidFill>
                  <a:srgbClr val="0070C0"/>
                </a:solidFill>
              </a:rPr>
              <a:t>ситимниир тылларынан түмүктэнэр, утарар болдьохтоох бөлөхтөр 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033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ah-RU" b="1" dirty="0" smtClean="0"/>
              <a:t>	Сааһынан эдэр буолан баран</a:t>
            </a:r>
            <a:r>
              <a:rPr lang="sah-RU" dirty="0" smtClean="0"/>
              <a:t>, баттаҕа наһаа маҥхайан эрэр киһи ааны өҥөс гынна. </a:t>
            </a:r>
          </a:p>
          <a:p>
            <a:pPr marL="0" indent="0">
              <a:buNone/>
            </a:pPr>
            <a:endParaRPr lang="sah-RU" dirty="0" smtClean="0"/>
          </a:p>
          <a:p>
            <a:pPr marL="0" indent="0">
              <a:buNone/>
            </a:pPr>
            <a:r>
              <a:rPr lang="sah-RU" dirty="0"/>
              <a:t>	</a:t>
            </a:r>
            <a:r>
              <a:rPr lang="sah-RU" dirty="0" smtClean="0"/>
              <a:t>Кэргэнэ Сүөкүлэ, </a:t>
            </a:r>
            <a:r>
              <a:rPr lang="sah-RU" b="1" dirty="0" smtClean="0"/>
              <a:t>үлэлиир кыахтаах дьахтар эрээри</a:t>
            </a:r>
            <a:r>
              <a:rPr lang="sah-RU" dirty="0" smtClean="0"/>
              <a:t>, дьиэтигэр көннөрү олорор, былааннаах үлэ күнүн ахсаанын толорбот.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9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dirty="0" smtClean="0">
                <a:solidFill>
                  <a:srgbClr val="0070C0"/>
                </a:solidFill>
              </a:rPr>
              <a:t>Соҕотох сыһыат туохтуурунан бэриллибит араарыылар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ah-RU" sz="3600" b="1" dirty="0" smtClean="0"/>
              <a:t>	Тоҥон,</a:t>
            </a:r>
            <a:r>
              <a:rPr lang="sah-RU" sz="3600" dirty="0" smtClean="0"/>
              <a:t> илиитэ кытарбыт. </a:t>
            </a:r>
          </a:p>
          <a:p>
            <a:pPr marL="0" indent="0">
              <a:buNone/>
            </a:pPr>
            <a:endParaRPr lang="sah-RU" sz="3600" dirty="0" smtClean="0"/>
          </a:p>
          <a:p>
            <a:pPr marL="0" indent="0">
              <a:buNone/>
            </a:pPr>
            <a:r>
              <a:rPr lang="sah-RU" sz="3600" b="1" dirty="0" smtClean="0"/>
              <a:t>	Хойутаамаары,</a:t>
            </a:r>
            <a:r>
              <a:rPr lang="sah-RU" sz="3600" dirty="0" smtClean="0"/>
              <a:t> туох баар хара күүһүнэн сүүрдэ.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21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sah-RU" sz="3600" dirty="0" smtClean="0">
                <a:solidFill>
                  <a:srgbClr val="0070C0"/>
                </a:solidFill>
              </a:rPr>
              <a:t>Сырдатар тыллаах </a:t>
            </a:r>
            <a:r>
              <a:rPr lang="sah-RU" sz="3600" i="1" dirty="0" smtClean="0">
                <a:solidFill>
                  <a:srgbClr val="0070C0"/>
                </a:solidFill>
              </a:rPr>
              <a:t>– бытынан </a:t>
            </a:r>
            <a:r>
              <a:rPr lang="sah-RU" sz="3600" dirty="0" smtClean="0">
                <a:solidFill>
                  <a:srgbClr val="0070C0"/>
                </a:solidFill>
              </a:rPr>
              <a:t>сыһыат туохтуурунан бэриллибит буолуу сиһилиитэ, кэпсиирэттэн тэйбит буоллаҕына, запятойунан арахсар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212976"/>
            <a:ext cx="8589640" cy="4525963"/>
          </a:xfrm>
        </p:spPr>
        <p:txBody>
          <a:bodyPr/>
          <a:lstStyle/>
          <a:p>
            <a:pPr marL="0" indent="0">
              <a:buNone/>
            </a:pPr>
            <a:r>
              <a:rPr lang="sah-RU" dirty="0" smtClean="0"/>
              <a:t>	Холобур: Ачыкылаах киһи, </a:t>
            </a:r>
            <a:r>
              <a:rPr lang="sah-RU" b="1" dirty="0" smtClean="0"/>
              <a:t>эйэҕэстик мичээрдээбитинэн</a:t>
            </a:r>
            <a:r>
              <a:rPr lang="sah-RU" dirty="0" smtClean="0"/>
              <a:t>, миэхэ чуо тиийэн кэллэ.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2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ирэй саҥа (Прямая речь)</a:t>
            </a:r>
            <a:endParaRPr lang="ru-RU" sz="40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544616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К</a:t>
            </a:r>
            <a:r>
              <a:rPr lang="sah-RU" sz="4000" dirty="0" smtClean="0">
                <a:latin typeface="Times New Roman" pitchFamily="18" charset="0"/>
                <a:cs typeface="Times New Roman" pitchFamily="18" charset="0"/>
              </a:rPr>
              <a:t>им эмэ этиитэ уларытыыта суох бэриллибитэ </a:t>
            </a:r>
            <a:r>
              <a:rPr lang="sah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сирэй саҥа </a:t>
            </a:r>
            <a:r>
              <a:rPr lang="sah-RU" sz="4000" dirty="0" smtClean="0">
                <a:latin typeface="Times New Roman" pitchFamily="18" charset="0"/>
                <a:cs typeface="Times New Roman" pitchFamily="18" charset="0"/>
              </a:rPr>
              <a:t>диэн ааттанар.</a:t>
            </a:r>
          </a:p>
          <a:p>
            <a:pPr marL="539496" indent="-45720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64" y="3573016"/>
            <a:ext cx="554461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ah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– сирэй саҥа,</a:t>
            </a:r>
          </a:p>
          <a:p>
            <a:r>
              <a:rPr lang="sah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А/а – автор саҥата. 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ah-RU" b="1" dirty="0" smtClean="0">
                <a:solidFill>
                  <a:srgbClr val="0070C0"/>
                </a:solidFill>
              </a:rPr>
              <a:t>-лыы </a:t>
            </a:r>
            <a:r>
              <a:rPr lang="sah-RU" dirty="0" smtClean="0">
                <a:solidFill>
                  <a:srgbClr val="0070C0"/>
                </a:solidFill>
              </a:rPr>
              <a:t>сыһыарыынан аат туохтууртан үөскээбит сыһыатынан бэриллэр сыһыат бөлөҕө, араарыллан этиллэр буоллаҕына, соппутуой турар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212976"/>
            <a:ext cx="8820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ah-RU" sz="4000" dirty="0" smtClean="0"/>
              <a:t>	Оҕонньор, </a:t>
            </a:r>
            <a:r>
              <a:rPr lang="sah-RU" sz="4000" b="1" dirty="0" smtClean="0"/>
              <a:t>кини этэрин барытын сөбүлэһэрдии</a:t>
            </a:r>
            <a:r>
              <a:rPr lang="sah-RU" sz="4000" dirty="0" smtClean="0"/>
              <a:t>, төбөтүн кэҕис гыннара олордо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038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i="1" dirty="0" smtClean="0"/>
              <a:t>Холобурдарга запятойда туруоруҥ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ah-RU" dirty="0" smtClean="0"/>
              <a:t>	Барыта табыллар өттүнэн талбыт үчүгэйин өйүгэр оҥорон </a:t>
            </a:r>
            <a:r>
              <a:rPr lang="sah-RU" dirty="0" smtClean="0"/>
              <a:t>көрө-көрө </a:t>
            </a:r>
            <a:r>
              <a:rPr lang="sah-RU" dirty="0" smtClean="0"/>
              <a:t>өрүкүйэн сүрэҕэ мөҕөн кэллэ. </a:t>
            </a:r>
          </a:p>
          <a:p>
            <a:pPr marL="0" indent="0" algn="just">
              <a:buNone/>
            </a:pPr>
            <a:r>
              <a:rPr lang="sah-RU" dirty="0" smtClean="0"/>
              <a:t>	</a:t>
            </a:r>
          </a:p>
          <a:p>
            <a:pPr marL="0" indent="0" algn="just">
              <a:buNone/>
            </a:pPr>
            <a:r>
              <a:rPr lang="sah-RU" dirty="0" smtClean="0"/>
              <a:t>	Өлүөнэ эбэ хотун үс үллэр үөстэнэн ордук дэбилгэннээхтик устар.</a:t>
            </a:r>
          </a:p>
          <a:p>
            <a:pPr marL="0" indent="0" algn="just">
              <a:buNone/>
            </a:pPr>
            <a:r>
              <a:rPr lang="sah-RU" dirty="0" smtClean="0"/>
              <a:t>	</a:t>
            </a:r>
          </a:p>
          <a:p>
            <a:pPr marL="0" indent="0" algn="just">
              <a:buNone/>
            </a:pPr>
            <a:r>
              <a:rPr lang="sah-RU" dirty="0" smtClean="0"/>
              <a:t>	Куоракка олорбута быданнаата эрээри манна биирдэ да сылдьа илик буолан Уйбаан хаартыскалартан билэр очуостарын көрөөрү түннүккэ сыһынна.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1484784"/>
            <a:ext cx="8435280" cy="5256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ah-RU" dirty="0" smtClean="0"/>
              <a:t>	Барыта табыллар өттүнэн талбыт үчүгэйин өйүгэр оҥорон көрө-көрө, өрүкүйэн сүрэҕэ мөҕөн кэллэ.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ah-RU" dirty="0" smtClean="0"/>
              <a:t>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ah-RU" dirty="0" smtClean="0"/>
              <a:t>	Өлүөнэ эбэ хотун үс үллэр үөстэнэн, ордук дэбилгэннээхтик устар.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ah-RU" dirty="0" smtClean="0"/>
              <a:t>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ah-RU" dirty="0" smtClean="0"/>
              <a:t>	Куоракка олорбута быданнаата эрээри, манна биирдэ да сылдьа илик буолан, Уйбаан хаартыскалартан билэр очуостарын көрөөрү түннүккэ сыһынна.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78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b="1" dirty="0" smtClean="0">
                <a:solidFill>
                  <a:srgbClr val="FF0000"/>
                </a:solidFill>
              </a:rPr>
              <a:t>Кыбытык тыл уонна кыбытык этии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ah-RU" dirty="0" smtClean="0">
                <a:solidFill>
                  <a:srgbClr val="C00000"/>
                </a:solidFill>
              </a:rPr>
              <a:t>Этиини кытта грамматикалыы ситимэ суох тыл, тыл ситимин уонна этиини </a:t>
            </a:r>
            <a:r>
              <a:rPr lang="sah-RU" b="1" dirty="0" smtClean="0">
                <a:solidFill>
                  <a:srgbClr val="C00000"/>
                </a:solidFill>
              </a:rPr>
              <a:t>кыбытык тыл, этии</a:t>
            </a:r>
            <a:r>
              <a:rPr lang="sah-RU" dirty="0" smtClean="0">
                <a:solidFill>
                  <a:srgbClr val="C00000"/>
                </a:solidFill>
              </a:rPr>
              <a:t> дэнэр. </a:t>
            </a:r>
          </a:p>
          <a:p>
            <a:pPr marL="0" indent="0" algn="just">
              <a:buNone/>
            </a:pPr>
            <a:endParaRPr lang="sah-RU" dirty="0"/>
          </a:p>
          <a:p>
            <a:pPr marL="0" indent="0" algn="just">
              <a:buNone/>
            </a:pPr>
            <a:r>
              <a:rPr lang="sah-RU" dirty="0" smtClean="0"/>
              <a:t>Холобур: Онно, </a:t>
            </a:r>
            <a:r>
              <a:rPr lang="sah-RU" b="1" dirty="0" smtClean="0"/>
              <a:t>мин санаабар</a:t>
            </a:r>
            <a:r>
              <a:rPr lang="sah-RU" dirty="0" smtClean="0"/>
              <a:t>, миигин кытта тэҥнэһэр дьоллоох киһи суоҕун курдук этэ.  </a:t>
            </a:r>
          </a:p>
          <a:p>
            <a:pPr marL="0" indent="0" algn="just">
              <a:buNone/>
            </a:pPr>
            <a:endParaRPr lang="sah-RU" dirty="0"/>
          </a:p>
          <a:p>
            <a:pPr marL="0" indent="0" algn="just">
              <a:buNone/>
            </a:pPr>
            <a:r>
              <a:rPr lang="sah-RU" b="1" dirty="0" smtClean="0"/>
              <a:t>Буоларын курдук</a:t>
            </a:r>
            <a:r>
              <a:rPr lang="sah-RU" dirty="0" smtClean="0"/>
              <a:t>, мунньахха хойутаан кэлбитэ.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1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ah-RU" dirty="0" smtClean="0">
                <a:solidFill>
                  <a:srgbClr val="C00000"/>
                </a:solidFill>
              </a:rPr>
              <a:t>Саҥарааччы сөбүлүүр эбэтэр сөбүлээбэт сыһыана (үөрүү,хомойуу, соһуйуу)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967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ah-RU" i="1" dirty="0" smtClean="0">
                <a:solidFill>
                  <a:srgbClr val="002060"/>
                </a:solidFill>
              </a:rPr>
              <a:t>Хомойуох иһин, саатар, дьолго, киһи үөрүөх... </a:t>
            </a:r>
          </a:p>
          <a:p>
            <a:pPr marL="0" indent="0">
              <a:buNone/>
            </a:pPr>
            <a:endParaRPr lang="sah-RU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ah-RU" dirty="0" smtClean="0"/>
              <a:t>Хомойуох иһин, массына хойутаата.</a:t>
            </a:r>
          </a:p>
          <a:p>
            <a:pPr marL="0" indent="0">
              <a:buNone/>
            </a:pPr>
            <a:r>
              <a:rPr lang="sah-RU" dirty="0" smtClean="0"/>
              <a:t>Дьолго, маҕаһыын аһаҕас эбит.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68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dirty="0" smtClean="0">
                <a:solidFill>
                  <a:srgbClr val="C00000"/>
                </a:solidFill>
              </a:rPr>
              <a:t>Саҥарааччы санаата төһө сөптөөҕүн эбэтэр саарбаҕын чопчулуур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ah-RU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ah-R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ah-RU" i="1" dirty="0" smtClean="0">
                <a:solidFill>
                  <a:srgbClr val="0070C0"/>
                </a:solidFill>
              </a:rPr>
              <a:t>Биллэр </a:t>
            </a:r>
            <a:r>
              <a:rPr lang="sah-RU" i="1" dirty="0" smtClean="0">
                <a:solidFill>
                  <a:srgbClr val="0070C0"/>
                </a:solidFill>
              </a:rPr>
              <a:t>турар, кырдьык, баҕар, арааһа, ким билэр... </a:t>
            </a:r>
          </a:p>
          <a:p>
            <a:pPr marL="0" indent="0">
              <a:buNone/>
            </a:pPr>
            <a:r>
              <a:rPr lang="sah-RU" dirty="0" smtClean="0"/>
              <a:t>	Этэргэ дылы, үлэлээбэт эрэ киһи алҕаһаабат.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>
                <a:solidFill>
                  <a:srgbClr val="C00000"/>
                </a:solidFill>
              </a:rPr>
              <a:t>Уруккуттан биллэргэ сигэнии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ah-RU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ah-RU" i="1" dirty="0" smtClean="0">
                <a:solidFill>
                  <a:srgbClr val="0070C0"/>
                </a:solidFill>
              </a:rPr>
              <a:t>Биллэрин </a:t>
            </a:r>
            <a:r>
              <a:rPr lang="sah-RU" i="1" dirty="0" smtClean="0">
                <a:solidFill>
                  <a:srgbClr val="0070C0"/>
                </a:solidFill>
              </a:rPr>
              <a:t>курдук, кини санаатыгар, сураҕа, бадаҕа... </a:t>
            </a:r>
          </a:p>
          <a:p>
            <a:pPr marL="0" indent="0">
              <a:buNone/>
            </a:pPr>
            <a:endParaRPr lang="sah-RU" dirty="0"/>
          </a:p>
          <a:p>
            <a:pPr marL="0" indent="0">
              <a:buNone/>
            </a:pPr>
            <a:r>
              <a:rPr lang="sah-RU" dirty="0" smtClean="0"/>
              <a:t>Дьон этэринэн, манна куба үөрэ тохтоон ааспыт үһү.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9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dirty="0" smtClean="0">
                <a:solidFill>
                  <a:srgbClr val="C00000"/>
                </a:solidFill>
              </a:rPr>
              <a:t>Санааны сааһылаан, чопчулаан этэр тыллар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ah-RU" sz="36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ah-RU" sz="3600" i="1" dirty="0" smtClean="0">
                <a:solidFill>
                  <a:srgbClr val="0070C0"/>
                </a:solidFill>
              </a:rPr>
              <a:t>Холобур</a:t>
            </a:r>
            <a:r>
              <a:rPr lang="sah-RU" sz="3600" i="1" dirty="0" smtClean="0">
                <a:solidFill>
                  <a:srgbClr val="0070C0"/>
                </a:solidFill>
              </a:rPr>
              <a:t>, чуолаан этт</a:t>
            </a:r>
            <a:r>
              <a:rPr lang="ru-RU" sz="3600" i="1" dirty="0" err="1" smtClean="0">
                <a:solidFill>
                  <a:srgbClr val="0070C0"/>
                </a:solidFill>
              </a:rPr>
              <a:t>эххэ</a:t>
            </a:r>
            <a:r>
              <a:rPr lang="ru-RU" sz="3600" i="1" dirty="0" smtClean="0">
                <a:solidFill>
                  <a:srgbClr val="0070C0"/>
                </a:solidFill>
              </a:rPr>
              <a:t>, </a:t>
            </a:r>
            <a:r>
              <a:rPr lang="ru-RU" sz="3600" i="1" dirty="0" err="1" smtClean="0">
                <a:solidFill>
                  <a:srgbClr val="0070C0"/>
                </a:solidFill>
              </a:rPr>
              <a:t>чуолкайдаан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i="1" dirty="0" err="1" smtClean="0">
                <a:solidFill>
                  <a:srgbClr val="0070C0"/>
                </a:solidFill>
              </a:rPr>
              <a:t>эттэххэ</a:t>
            </a:r>
            <a:r>
              <a:rPr lang="ru-RU" sz="3600" i="1" dirty="0" smtClean="0">
                <a:solidFill>
                  <a:srgbClr val="0070C0"/>
                </a:solidFill>
              </a:rPr>
              <a:t>, </a:t>
            </a:r>
            <a:r>
              <a:rPr lang="ru-RU" sz="3600" i="1" dirty="0" err="1" smtClean="0">
                <a:solidFill>
                  <a:srgbClr val="0070C0"/>
                </a:solidFill>
              </a:rPr>
              <a:t>уопсайынан</a:t>
            </a:r>
            <a:r>
              <a:rPr lang="ru-RU" sz="3600" i="1" dirty="0" smtClean="0">
                <a:solidFill>
                  <a:srgbClr val="0070C0"/>
                </a:solidFill>
              </a:rPr>
              <a:t>, </a:t>
            </a:r>
            <a:r>
              <a:rPr lang="ru-RU" sz="3600" i="1" dirty="0" err="1" smtClean="0">
                <a:solidFill>
                  <a:srgbClr val="0070C0"/>
                </a:solidFill>
              </a:rPr>
              <a:t>биир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i="1" dirty="0" err="1" smtClean="0">
                <a:solidFill>
                  <a:srgbClr val="0070C0"/>
                </a:solidFill>
              </a:rPr>
              <a:t>курдук</a:t>
            </a:r>
            <a:r>
              <a:rPr lang="ru-RU" sz="3600" i="1" dirty="0" smtClean="0">
                <a:solidFill>
                  <a:srgbClr val="0070C0"/>
                </a:solidFill>
              </a:rPr>
              <a:t>, </a:t>
            </a:r>
            <a:r>
              <a:rPr lang="ru-RU" sz="3600" i="1" dirty="0" err="1" smtClean="0">
                <a:solidFill>
                  <a:srgbClr val="0070C0"/>
                </a:solidFill>
              </a:rPr>
              <a:t>бастакытынан</a:t>
            </a:r>
            <a:r>
              <a:rPr lang="ru-RU" sz="3600" i="1" dirty="0" smtClean="0">
                <a:solidFill>
                  <a:srgbClr val="0070C0"/>
                </a:solidFill>
              </a:rPr>
              <a:t>, </a:t>
            </a:r>
            <a:r>
              <a:rPr lang="ru-RU" sz="3600" i="1" dirty="0" err="1" smtClean="0">
                <a:solidFill>
                  <a:srgbClr val="0070C0"/>
                </a:solidFill>
              </a:rPr>
              <a:t>ол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i="1" dirty="0" err="1" smtClean="0">
                <a:solidFill>
                  <a:srgbClr val="0070C0"/>
                </a:solidFill>
              </a:rPr>
              <a:t>аата</a:t>
            </a:r>
            <a:r>
              <a:rPr lang="ru-RU" sz="3600" i="1" dirty="0" smtClean="0">
                <a:solidFill>
                  <a:srgbClr val="0070C0"/>
                </a:solidFill>
              </a:rPr>
              <a:t>, </a:t>
            </a:r>
            <a:r>
              <a:rPr lang="ru-RU" sz="3600" i="1" dirty="0" err="1" smtClean="0">
                <a:solidFill>
                  <a:srgbClr val="0070C0"/>
                </a:solidFill>
              </a:rPr>
              <a:t>холобура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i="1" dirty="0" err="1" smtClean="0">
                <a:solidFill>
                  <a:srgbClr val="0070C0"/>
                </a:solidFill>
              </a:rPr>
              <a:t>диэн</a:t>
            </a: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i="1" dirty="0" err="1" smtClean="0">
                <a:solidFill>
                  <a:srgbClr val="0070C0"/>
                </a:solidFill>
              </a:rPr>
              <a:t>эттэххэ</a:t>
            </a:r>
            <a:r>
              <a:rPr lang="ru-RU" sz="3600" i="1" dirty="0" smtClean="0">
                <a:solidFill>
                  <a:srgbClr val="0070C0"/>
                </a:solidFill>
              </a:rPr>
              <a:t>… </a:t>
            </a:r>
          </a:p>
          <a:p>
            <a:pPr marL="0" indent="0">
              <a:buNone/>
            </a:pPr>
            <a:endParaRPr lang="sah-RU" sz="3600" dirty="0"/>
          </a:p>
          <a:p>
            <a:pPr marL="0" indent="0">
              <a:buNone/>
            </a:pPr>
            <a:r>
              <a:rPr lang="sah-RU" sz="3600" dirty="0" smtClean="0"/>
              <a:t>Кылаабынайа, санааны түһэримиэххэ наада. </a:t>
            </a:r>
          </a:p>
        </p:txBody>
      </p:sp>
    </p:spTree>
    <p:extLst>
      <p:ext uri="{BB962C8B-B14F-4D97-AF65-F5344CB8AC3E}">
        <p14:creationId xmlns:p14="http://schemas.microsoft.com/office/powerpoint/2010/main" val="31218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ah-RU" dirty="0"/>
              <a:t>Кыбытык тыллаах этиилэрдэ </a:t>
            </a:r>
            <a:r>
              <a:rPr lang="sah-RU" dirty="0" smtClean="0"/>
              <a:t>толкуйдааҥ </a:t>
            </a:r>
            <a:r>
              <a:rPr lang="sah-RU" dirty="0"/>
              <a:t/>
            </a:r>
            <a:br>
              <a:rPr lang="sah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ah-RU" dirty="0"/>
          </a:p>
          <a:p>
            <a:pPr marL="0" indent="0">
              <a:buNone/>
            </a:pPr>
            <a:r>
              <a:rPr lang="sah-RU" i="1" dirty="0" smtClean="0"/>
              <a:t>Туһанар тылларгыт:</a:t>
            </a:r>
          </a:p>
          <a:p>
            <a:pPr marL="0" indent="0">
              <a:buNone/>
            </a:pPr>
            <a:r>
              <a:rPr lang="sah-RU" dirty="0" smtClean="0"/>
              <a:t> </a:t>
            </a:r>
          </a:p>
          <a:p>
            <a:pPr marL="0" indent="0" algn="ctr">
              <a:buNone/>
            </a:pPr>
            <a:r>
              <a:rPr lang="sah-RU" b="1" dirty="0" smtClean="0"/>
              <a:t>холобур, </a:t>
            </a:r>
          </a:p>
          <a:p>
            <a:pPr marL="0" indent="0" algn="ctr">
              <a:buNone/>
            </a:pPr>
            <a:r>
              <a:rPr lang="sah-RU" b="1" dirty="0" smtClean="0"/>
              <a:t>биллэн турар, </a:t>
            </a:r>
          </a:p>
          <a:p>
            <a:pPr marL="0" indent="0" algn="ctr">
              <a:buNone/>
            </a:pPr>
            <a:r>
              <a:rPr lang="sah-RU" b="1" dirty="0" smtClean="0"/>
              <a:t>мин санаабар, </a:t>
            </a:r>
          </a:p>
          <a:p>
            <a:pPr marL="0" indent="0" algn="ctr">
              <a:buNone/>
            </a:pPr>
            <a:r>
              <a:rPr lang="sah-RU" b="1" dirty="0" smtClean="0"/>
              <a:t>дьолго, </a:t>
            </a:r>
          </a:p>
          <a:p>
            <a:pPr marL="0" indent="0" algn="ctr">
              <a:buNone/>
            </a:pPr>
            <a:r>
              <a:rPr lang="sah-RU" b="1" dirty="0"/>
              <a:t>а</a:t>
            </a:r>
            <a:r>
              <a:rPr lang="sah-RU" b="1" dirty="0" smtClean="0"/>
              <a:t>рааһа</a:t>
            </a:r>
            <a:r>
              <a:rPr lang="sah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3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ah-RU" dirty="0" smtClean="0"/>
              <a:t>Туһаныллыбыт литература:</a:t>
            </a:r>
          </a:p>
          <a:p>
            <a:pPr algn="just"/>
            <a:r>
              <a:rPr lang="sah-RU" dirty="0" smtClean="0"/>
              <a:t>Петров Н.Е., Иванов С.А., Неустроев Н.Н., Семенова С.С. Саха тыла 5 кылаас. Үөрэх кинигэтэ.. Дьокуускай, Бичик, 2000с.</a:t>
            </a:r>
          </a:p>
          <a:p>
            <a:pPr algn="just"/>
            <a:r>
              <a:rPr lang="sah-RU" dirty="0" smtClean="0"/>
              <a:t>Винокуров И.П., Филиппов Г.Г., Филиппова М.Е. Саха тыла 8-9 кылаас. </a:t>
            </a:r>
            <a:r>
              <a:rPr lang="sah-RU" dirty="0"/>
              <a:t>Ү</a:t>
            </a:r>
            <a:r>
              <a:rPr lang="sah-RU" dirty="0" smtClean="0"/>
              <a:t>өрэх кинигэтэ, Дьокуускай, Бичик, 2006с.</a:t>
            </a:r>
          </a:p>
          <a:p>
            <a:pPr algn="just"/>
            <a:r>
              <a:rPr lang="sah-RU" dirty="0" smtClean="0"/>
              <a:t>И.П.Винокуров, Г.Г.Филиппов, Г.И.Гурьев, Н.А.Ефремова, М.Е.Исакова Саха тыла 8 кылаас, Дьокуускай, Бичик, 2016с.</a:t>
            </a:r>
          </a:p>
          <a:p>
            <a:pPr algn="just"/>
            <a:r>
              <a:rPr lang="sah-RU" dirty="0" smtClean="0"/>
              <a:t>Саха тыла: 9 кылааска өрөспүүбүлүкэтээҕи сүрүннүүр эксээмэн сорудахтара/ </a:t>
            </a:r>
            <a:r>
              <a:rPr lang="en-US" dirty="0" smtClean="0"/>
              <a:t>[</a:t>
            </a:r>
            <a:r>
              <a:rPr lang="sah-RU" dirty="0" smtClean="0"/>
              <a:t>хомуйан оҥордулар: П.И.Данилова уо.д.а</a:t>
            </a:r>
            <a:r>
              <a:rPr lang="en-US" dirty="0" smtClean="0"/>
              <a:t>]</a:t>
            </a:r>
            <a:r>
              <a:rPr lang="sah-RU" dirty="0" smtClean="0"/>
              <a:t> – Дьокуускай: Бичик, 2018</a:t>
            </a:r>
          </a:p>
          <a:p>
            <a:pPr algn="just"/>
            <a:endParaRPr lang="sah-RU" dirty="0" smtClean="0"/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805264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ah-RU" i="1" dirty="0" smtClean="0"/>
              <a:t>Матырыйаалы оҥордо: Черемкина Айыына Егоровна, Абый орто оскуолатын саха тылын уонна литературатын учуутала, 2023с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536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704856" cy="43204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«С», - а.</a:t>
            </a:r>
          </a:p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«С!» – а.</a:t>
            </a:r>
          </a:p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«С?» – а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А: «С».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А: «С!»</a:t>
            </a:r>
          </a:p>
          <a:p>
            <a:endParaRPr lang="sah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А: «С?» 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А: «С»,-а. 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А: «С!»-а. 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А: «С?»- а.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А: «С», - а: «С», - а.  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6631" y="116632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h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Сирэй саҥа схеманан бэриллиитэ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7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54176" cy="936104"/>
          </a:xfrm>
        </p:spPr>
        <p:txBody>
          <a:bodyPr>
            <a:normAutofit/>
          </a:bodyPr>
          <a:lstStyle/>
          <a:p>
            <a:pPr marL="539496" lvl="0" indent="-457200" algn="ctr">
              <a:buClr>
                <a:srgbClr val="3891A7"/>
              </a:buClr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Сирэй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саҥаны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эбэн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суруйу</a:t>
            </a:r>
            <a:r>
              <a:rPr lang="sah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ҥ</a:t>
            </a:r>
            <a:r>
              <a:rPr lang="sah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496" lvl="0" indent="-457200" algn="just">
              <a:buClr>
                <a:srgbClr val="3891A7"/>
              </a:buClr>
              <a:buNone/>
            </a:pPr>
            <a:endParaRPr lang="sah-RU" sz="3600" i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89584"/>
            <a:ext cx="8496944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39496" lvl="0" indent="-457200" algn="just">
              <a:buClr>
                <a:srgbClr val="3891A7"/>
              </a:buClr>
              <a:buNone/>
            </a:pPr>
            <a:r>
              <a:rPr lang="sah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1.Учуутал ыйытта _______________.</a:t>
            </a:r>
            <a:endParaRPr lang="sah-RU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lvl="0" indent="-457200" algn="just">
              <a:buClr>
                <a:srgbClr val="3891A7"/>
              </a:buClr>
              <a:buNone/>
            </a:pPr>
            <a:r>
              <a:rPr lang="sah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________________ диэн бэҕэһээ баһаатайбыт эппитэ.</a:t>
            </a:r>
          </a:p>
          <a:p>
            <a:pPr marL="539496" lvl="0" indent="-457200" algn="just">
              <a:buClr>
                <a:srgbClr val="3891A7"/>
              </a:buClr>
              <a:buNone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С</a:t>
            </a:r>
            <a:r>
              <a:rPr lang="sah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арсыарда оскуолаҕа барарбар ийэм эппитэ ___________.</a:t>
            </a:r>
          </a:p>
          <a:p>
            <a:pPr marL="539496" lvl="0" indent="-457200" algn="just">
              <a:buClr>
                <a:srgbClr val="3891A7"/>
              </a:buClr>
              <a:buNone/>
            </a:pPr>
            <a:r>
              <a:rPr lang="sah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ah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____________ </a:t>
            </a:r>
            <a:r>
              <a:rPr lang="sah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диэтэ көрсүһүү кэмигэр ветеран</a:t>
            </a:r>
            <a:endParaRPr lang="ru-RU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h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Сурук бэлиэлэрин туруоруҥ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96646" indent="-514350" algn="just"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Ылдьаа киирэн дорооболоруҥ диэбитэ. </a:t>
            </a:r>
          </a:p>
          <a:p>
            <a:pPr marL="596646" indent="-514350" algn="just"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Көрөн баран оо, бу иһэр дэстилэр. </a:t>
            </a:r>
          </a:p>
          <a:p>
            <a:pPr marL="596646" indent="-514350" algn="just"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Табаарыстар диэбитэ кини дьону тула көрөн баран.</a:t>
            </a:r>
          </a:p>
          <a:p>
            <a:pPr marL="596646" indent="-514350" algn="just"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Дьоҥҥун тоҕо үлэлэппэккин диэн салайааччыттан ыйыттылар.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83568" y="1412776"/>
            <a:ext cx="8250120" cy="4800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 algn="just">
              <a:buFont typeface="Wingdings 2"/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Ылдьаа киирэн: “Дорооболоруҥ!” - диэбитэ. </a:t>
            </a:r>
          </a:p>
          <a:p>
            <a:pPr marL="596646" indent="-514350" algn="just">
              <a:buFont typeface="Wingdings 2"/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Көрөн баран: “Оо, бу иһэр”, - дэстилэр. </a:t>
            </a:r>
          </a:p>
          <a:p>
            <a:pPr marL="596646" indent="-514350" algn="just">
              <a:buFont typeface="Wingdings 2"/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“Табаарыстар!” - диэбитэ кини, дьону тула көрөн баран.</a:t>
            </a:r>
          </a:p>
          <a:p>
            <a:pPr marL="596646" indent="-514350" algn="just">
              <a:buFont typeface="Wingdings 2"/>
              <a:buAutoNum type="arabicPeriod"/>
            </a:pPr>
            <a:r>
              <a:rPr lang="sah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“Дьоҥҥун тоҕо үлэлэппэккин?” - диэн салайааччыттан ыйыттылар.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5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7498080" cy="4800600"/>
          </a:xfrm>
        </p:spPr>
        <p:txBody>
          <a:bodyPr/>
          <a:lstStyle/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«С», - а.</a:t>
            </a:r>
          </a:p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«С!» – а.</a:t>
            </a:r>
          </a:p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«С?» –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</a:t>
            </a:r>
          </a:p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«С»,-а. </a:t>
            </a:r>
            <a:endParaRPr lang="ru-RU" sz="4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«С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«С», - а: «С», - а.  </a:t>
            </a:r>
          </a:p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endParaRPr lang="ru-RU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lvl="0" indent="-457200" algn="just">
              <a:buClr>
                <a:srgbClr val="3891A7"/>
              </a:buClr>
              <a:buFont typeface="Wingdings 2"/>
              <a:buAutoNum type="arabicPeriod"/>
            </a:pPr>
            <a:endParaRPr lang="ru-RU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332656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Схеманан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этиилэрдэ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толкуйдаа</a:t>
            </a:r>
            <a:r>
              <a:rPr lang="sah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ҥ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Пааранан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ah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үлэ.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Хартыынаны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көрөн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диалогта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оҥоруҥ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Геннадий\Desktop\фото\фото ватсапа 2016\IMG-20160316-WA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5328592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h-RU" sz="4800" dirty="0" smtClean="0">
                <a:solidFill>
                  <a:srgbClr val="C00000"/>
                </a:solidFill>
              </a:rPr>
              <a:t>Туһулуу (обращение)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447800"/>
            <a:ext cx="8352928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Вася, бүгүн аргыстаһан барыахпыт.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үгүн, Вася, аргыстаһан барыахпыт.</a:t>
            </a:r>
          </a:p>
          <a:p>
            <a:pPr>
              <a:buNone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үгүн аргыстаһан барыахпыт, Вася.</a:t>
            </a:r>
          </a:p>
          <a:p>
            <a:pPr>
              <a:buNone/>
            </a:pP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Вася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ah-RU" sz="3600" b="0" dirty="0" smtClean="0">
                <a:latin typeface="Times New Roman" pitchFamily="18" charset="0"/>
                <a:cs typeface="Times New Roman" pitchFamily="18" charset="0"/>
              </a:rPr>
              <a:t>эл манна.</a:t>
            </a:r>
          </a:p>
          <a:p>
            <a:pPr>
              <a:buNone/>
            </a:pPr>
            <a:r>
              <a:rPr lang="sah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Т, ___.</a:t>
            </a:r>
          </a:p>
          <a:p>
            <a:pPr>
              <a:buNone/>
            </a:pPr>
            <a:r>
              <a:rPr lang="sah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___,Т, ___.</a:t>
            </a:r>
          </a:p>
          <a:p>
            <a:pPr>
              <a:buNone/>
            </a:pPr>
            <a:r>
              <a:rPr lang="sah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___, Т.</a:t>
            </a:r>
          </a:p>
          <a:p>
            <a:pPr>
              <a:buNone/>
            </a:pPr>
            <a:r>
              <a:rPr lang="sah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Т!___. 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" y="692696"/>
            <a:ext cx="9118848" cy="54589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	Кими эрэ эбэтэр тугу эрэ аатын ааттаан ыҥырар тылы </a:t>
            </a:r>
            <a:r>
              <a:rPr lang="sah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туһулуу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 дэнэр.</a:t>
            </a:r>
            <a:br>
              <a:rPr lang="sah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sah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аныаха дьон хайдах сыһыаннааҕа, култуурата чуолкайдык көстөр.</a:t>
            </a:r>
            <a:br>
              <a:rPr lang="sah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sah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уһулуу этиигэ запятойунан араарыллар.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үүскэ этиллэр туһулуу кэнниттэн күүһүрдүү бэлиэтэ турар.</a:t>
            </a:r>
            <a:br>
              <a:rPr lang="sah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954</Words>
  <Application>Microsoft Office PowerPoint</Application>
  <PresentationFormat>Экран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Сирэй саҥа (Прямая речь)</vt:lpstr>
      <vt:lpstr>Презентация PowerPoint</vt:lpstr>
      <vt:lpstr>Презентация PowerPoint</vt:lpstr>
      <vt:lpstr>2. Сурук бэлиэлэрин туруоруҥ</vt:lpstr>
      <vt:lpstr>Презентация PowerPoint</vt:lpstr>
      <vt:lpstr>Пааранан үлэ. Хартыынаны көрөн диалогта оҥоруҥ. </vt:lpstr>
      <vt:lpstr>Туһулуу (обращение)</vt:lpstr>
      <vt:lpstr> Кими эрэ эбэтэр тугу эрэ аатын ааттаан ыҥырар тылы туһулуу дэнэр.    Маныаха дьон хайдах сыһыаннааҕа, култуурата чуолкайдык көстөр.    Туһулуу этиигэ запятойунан араарыллар. Күүскэ этиллэр туһулуу кэнниттэн күүһүрдүү бэлиэтэ турар. </vt:lpstr>
      <vt:lpstr>Сорудах. Туһулууга сурук бэлиэтин туруоруҥ.</vt:lpstr>
      <vt:lpstr>Туһулуулары ый, сурук бэлиэтин туруор</vt:lpstr>
      <vt:lpstr>Даҕаамыр</vt:lpstr>
      <vt:lpstr>Холобурдар </vt:lpstr>
      <vt:lpstr>Араарыллыбыт сиһилии</vt:lpstr>
      <vt:lpstr>Сыһыат туохтуур арааһа</vt:lpstr>
      <vt:lpstr> Этиигэ турар миэстэтиттэн тутулуга суох сыһыат туохтуур бөлөҕө араарыллар</vt:lpstr>
      <vt:lpstr>Буолан баран, эрээри ситимниир тылларынан түмүктэнэр, утарар болдьохтоох бөлөхтөр </vt:lpstr>
      <vt:lpstr>Соҕотох сыһыат туохтуурунан бэриллибит араарыылар</vt:lpstr>
      <vt:lpstr>Сырдатар тыллаах – бытынан сыһыат туохтуурунан бэриллибит буолуу сиһилиитэ, кэпсиирэттэн тэйбит буоллаҕына, запятойунан арахсар</vt:lpstr>
      <vt:lpstr>-лыы сыһыарыынан аат туохтууртан үөскээбит сыһыатынан бэриллэр сыһыат бөлөҕө, араарыллан этиллэр буоллаҕына, соппутуой турар</vt:lpstr>
      <vt:lpstr>Холобурдарга запятойда туруоруҥ</vt:lpstr>
      <vt:lpstr>Кыбытык тыл уонна кыбытык этии</vt:lpstr>
      <vt:lpstr>Саҥарааччы сөбүлүүр эбэтэр сөбүлээбэт сыһыана (үөрүү,хомойуу, соһуйуу)</vt:lpstr>
      <vt:lpstr>Саҥарааччы санаата төһө сөптөөҕүн эбэтэр саарбаҕын чопчулуур</vt:lpstr>
      <vt:lpstr>Уруккуттан биллэргэ сигэнии </vt:lpstr>
      <vt:lpstr>Санааны сааһылаан, чопчулаан этэр тыллар</vt:lpstr>
      <vt:lpstr>Кыбытык тыллаах этиилэрдэ толкуйдааҥ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Туһулуу. сирэй саҥа</dc:title>
  <dc:creator>Геннадий</dc:creator>
  <cp:lastModifiedBy>Иннокентий Черемкин</cp:lastModifiedBy>
  <cp:revision>47</cp:revision>
  <dcterms:created xsi:type="dcterms:W3CDTF">2018-08-08T00:51:56Z</dcterms:created>
  <dcterms:modified xsi:type="dcterms:W3CDTF">2023-10-18T08:50:48Z</dcterms:modified>
</cp:coreProperties>
</file>