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10D16-DE37-4F74-A275-640D57F52F7E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A33DB-6579-4B5E-9207-E919D4B7D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5D3AAD-F6C0-493C-BA05-38561C41252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C89E84-EE5A-489E-9F68-CB345AC27164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D6F631-5241-467C-A314-433104541C63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CBD497-9A8F-4205-BBD5-A0C9554DC6D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2DB0C-ED85-4F0D-AA9C-3DCF7CC33B7E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7345F7-C9C2-4CA8-9C9A-ECB88B92934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C410A8-749E-4162-888C-3A6A7940AE48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A28E09-A483-419A-B841-45FAA73EF51C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EAF23-D93F-46DE-983A-70C07743C6E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84634-B001-4757-9A59-D36AEA673EFA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DF08CB-96F8-448F-8198-638C746C5AF3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326903-9032-45BE-8A25-ADC60D7EF6B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14007B-D9A6-48E8-83FA-CFF372692A74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207503-51AD-43CC-AD5E-D6939C7A2BC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6DBE4-4398-45A3-AED2-E7779444F2B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3FC2D-7152-4FA1-B11F-EBFC4D2A164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AF5584-D7AD-4B6E-A08D-B4A43E00D662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8B7C8E-C5E7-4387-9057-90ACBD07DC0F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99B94-6B74-44D6-809D-2078BA03099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DC73-F0FE-449D-8D73-A07543AAD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page?q=2009409472&amp;p=1&amp;ag=ih&amp;rpt2=simage&amp;qs=text=%D1%CA%C3%C1&amp;stype=image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page?q=509065792&amp;p=2&amp;ag=ih&amp;rpt2=simage&amp;qs=text=%D3%D9%D2&amp;isize=&amp;ogo=5&amp;rpt=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7.pn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7.pn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page?q=639046320&amp;p=6&amp;ag=ih&amp;rpt2=simage&amp;qs=stype=image&amp;text=%C1%D0%C5%CC%D8%D3%C9%CE%D9&amp;isize=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643446"/>
            <a:ext cx="6143668" cy="1643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биологии и химии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Туяра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Револьевна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Интегрированный урок на тему: Витамины.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ru-RU" sz="6000" b="1" baseline="-25000">
                <a:solidFill>
                  <a:srgbClr val="FF0000"/>
                </a:solidFill>
                <a:latin typeface="Arial Black" pitchFamily="34" charset="0"/>
              </a:rPr>
              <a:t>12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79950"/>
          </a:xfrm>
          <a:prstGeom prst="upArrow">
            <a:avLst>
              <a:gd name="adj1" fmla="val 50000"/>
              <a:gd name="adj2" fmla="val 72255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 rot="5400000">
            <a:off x="6234907" y="4214019"/>
            <a:ext cx="4176712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цианкобаламин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979613" y="1557338"/>
            <a:ext cx="2808287" cy="4967287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</a:t>
            </a:r>
            <a:r>
              <a:rPr lang="ru-RU" sz="2000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сое, субпродуктах,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сыре, устрицах,</a:t>
            </a:r>
            <a:endParaRPr lang="en-US" sz="2000" b="1">
              <a:solidFill>
                <a:srgbClr val="6600CC"/>
              </a:solidFill>
            </a:endParaRP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дрожжах,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яйцах</a:t>
            </a:r>
          </a:p>
        </p:txBody>
      </p:sp>
      <p:pic>
        <p:nvPicPr>
          <p:cNvPr id="22535" name="Picture 8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79375"/>
            <a:ext cx="116205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3" descr="i?id=2095785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76475"/>
            <a:ext cx="1873250" cy="1470025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25617" name="Picture 17" descr="i?id=4988608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" y="4221163"/>
            <a:ext cx="1979613" cy="194468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5620" name="Picture 20" descr="scheme_05s1044i"/>
          <p:cNvPicPr>
            <a:picLocks noChangeAspect="1" noChangeArrowheads="1"/>
          </p:cNvPicPr>
          <p:nvPr/>
        </p:nvPicPr>
        <p:blipFill>
          <a:blip r:embed="rId8">
            <a:lum bright="-18000" contrast="36000"/>
          </a:blip>
          <a:srcRect/>
          <a:stretch>
            <a:fillRect/>
          </a:stretch>
        </p:blipFill>
        <p:spPr bwMode="auto">
          <a:xfrm>
            <a:off x="5003800" y="3213100"/>
            <a:ext cx="2752725" cy="3095625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5" grpId="0" animBg="1"/>
      <p:bldP spid="256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619250" y="1125538"/>
            <a:ext cx="7200900" cy="26638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Жирорастворимые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витамины</a:t>
            </a:r>
          </a:p>
        </p:txBody>
      </p:sp>
      <p:pic>
        <p:nvPicPr>
          <p:cNvPr id="23555" name="Picture 3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076700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4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A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7451725" y="1916113"/>
            <a:ext cx="1619250" cy="4681537"/>
          </a:xfrm>
          <a:prstGeom prst="upArrow">
            <a:avLst>
              <a:gd name="adj1" fmla="val 50000"/>
              <a:gd name="adj2" fmla="val 7227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6559550" y="4178300"/>
            <a:ext cx="3384550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РЕТИНОЛ</a:t>
            </a:r>
          </a:p>
        </p:txBody>
      </p:sp>
      <p:pic>
        <p:nvPicPr>
          <p:cNvPr id="7176" name="Picture 8" descr="vit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076700"/>
            <a:ext cx="1662113" cy="230505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2124075" y="1628775"/>
            <a:ext cx="2808288" cy="489585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молоке,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рыбе, яйцах,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масле, моркови,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петрушке,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абрикосах.</a:t>
            </a:r>
          </a:p>
        </p:txBody>
      </p:sp>
      <p:pic>
        <p:nvPicPr>
          <p:cNvPr id="7182" name="Picture 14" descr="vitamine_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3933825"/>
            <a:ext cx="2054225" cy="2087563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4585" name="Picture 18" descr="vitamin !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115888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187" name="Picture 19" descr="K4359i"/>
          <p:cNvPicPr>
            <a:picLocks noChangeAspect="1" noChangeArrowheads="1"/>
          </p:cNvPicPr>
          <p:nvPr/>
        </p:nvPicPr>
        <p:blipFill>
          <a:blip r:embed="rId6">
            <a:lum bright="-6000" contrast="24000"/>
          </a:blip>
          <a:srcRect/>
          <a:stretch>
            <a:fillRect/>
          </a:stretch>
        </p:blipFill>
        <p:spPr bwMode="auto">
          <a:xfrm>
            <a:off x="5219700" y="1916113"/>
            <a:ext cx="2347913" cy="1706562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5" grpId="0" animBg="1"/>
      <p:bldP spid="71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D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7451725" y="1916113"/>
            <a:ext cx="1619250" cy="4681537"/>
          </a:xfrm>
          <a:prstGeom prst="upArrow">
            <a:avLst>
              <a:gd name="adj1" fmla="val 50000"/>
              <a:gd name="adj2" fmla="val 7227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 rot="5400000">
            <a:off x="6337301" y="4186237"/>
            <a:ext cx="3816350" cy="5746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2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КАЛЬЦИФЕРОЛ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2627313" y="1628775"/>
            <a:ext cx="2881312" cy="4105275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Вырабатывается 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в коже 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под действием УФО,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им </a:t>
            </a:r>
            <a:r>
              <a:rPr lang="ru-RU" b="1" u="sng">
                <a:solidFill>
                  <a:srgbClr val="6600CC"/>
                </a:solidFill>
              </a:rPr>
              <a:t>богаты</a:t>
            </a:r>
            <a:r>
              <a:rPr lang="ru-RU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яичный желток,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сливочное масло,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рыбий жир, икра</a:t>
            </a:r>
          </a:p>
        </p:txBody>
      </p:sp>
      <p:pic>
        <p:nvPicPr>
          <p:cNvPr id="10252" name="Picture 12" descr="vitamin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284538"/>
            <a:ext cx="1773238" cy="2305050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0254" name="Picture 14" descr="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2852738"/>
            <a:ext cx="1514475" cy="148907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25609" name="Picture 15" descr="vitamin !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5888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2936306B"/>
          <p:cNvPicPr>
            <a:picLocks noChangeAspect="1" noChangeArrowheads="1"/>
          </p:cNvPicPr>
          <p:nvPr/>
        </p:nvPicPr>
        <p:blipFill>
          <a:blip r:embed="rId6">
            <a:lum bright="-6000" contrast="30000"/>
          </a:blip>
          <a:srcRect/>
          <a:stretch>
            <a:fillRect/>
          </a:stretch>
        </p:blipFill>
        <p:spPr bwMode="auto">
          <a:xfrm>
            <a:off x="395288" y="5849938"/>
            <a:ext cx="4679950" cy="1008062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5" grpId="0" animBg="1"/>
      <p:bldP spid="102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E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08512"/>
          </a:xfrm>
          <a:prstGeom prst="upArrow">
            <a:avLst>
              <a:gd name="adj1" fmla="val 50000"/>
              <a:gd name="adj2" fmla="val 7115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 rot="5400000">
            <a:off x="6451600" y="4141788"/>
            <a:ext cx="3743325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ТОКОФЕРОЛ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476375" y="1773238"/>
            <a:ext cx="2808288" cy="4246562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solidFill>
                <a:srgbClr val="6600CC"/>
              </a:solidFill>
            </a:endParaRPr>
          </a:p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</a:t>
            </a:r>
            <a:r>
              <a:rPr lang="ru-RU" sz="2000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молоке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зародышах пшеницы,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растительном масле,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листьях салата,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мясе, печени,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масле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</a:t>
            </a:r>
          </a:p>
        </p:txBody>
      </p:sp>
      <p:pic>
        <p:nvPicPr>
          <p:cNvPr id="12301" name="Picture 13" descr="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420938"/>
            <a:ext cx="1838325" cy="2089150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26632" name="Picture 15" descr="vitamin 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15888"/>
            <a:ext cx="1047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 descr="vit 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724400"/>
            <a:ext cx="1633538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305" name="Picture 17" descr="scheme_05s0911i"/>
          <p:cNvPicPr>
            <a:picLocks noChangeAspect="1" noChangeArrowheads="1"/>
          </p:cNvPicPr>
          <p:nvPr/>
        </p:nvPicPr>
        <p:blipFill>
          <a:blip r:embed="rId6">
            <a:lum bright="-12000" contrast="18000"/>
          </a:blip>
          <a:srcRect l="-2098" t="18631" b="17654"/>
          <a:stretch>
            <a:fillRect/>
          </a:stretch>
        </p:blipFill>
        <p:spPr bwMode="auto">
          <a:xfrm>
            <a:off x="4356100" y="4930775"/>
            <a:ext cx="3527425" cy="1882775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 animBg="1"/>
      <p:bldP spid="122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 descr="40%"/>
          <p:cNvSpPr txBox="1">
            <a:spLocks noChangeArrowheads="1"/>
          </p:cNvSpPr>
          <p:nvPr/>
        </p:nvSpPr>
        <p:spPr bwMode="auto">
          <a:xfrm>
            <a:off x="1619250" y="404813"/>
            <a:ext cx="5543550" cy="841375"/>
          </a:xfrm>
          <a:prstGeom prst="rect">
            <a:avLst/>
          </a:prstGeom>
          <a:pattFill prst="pct40">
            <a:fgClr>
              <a:srgbClr val="FFFF66"/>
            </a:fgClr>
            <a:bgClr>
              <a:srgbClr val="009900"/>
            </a:bgClr>
          </a:pattFill>
          <a:ln w="19050">
            <a:solidFill>
              <a:srgbClr val="3F15E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solidFill>
                  <a:srgbClr val="8533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Виды витаминной недостаточности</a:t>
            </a:r>
          </a:p>
        </p:txBody>
      </p:sp>
      <p:sp>
        <p:nvSpPr>
          <p:cNvPr id="52228" name="Text Box 4" descr="30%"/>
          <p:cNvSpPr txBox="1">
            <a:spLocks noChangeArrowheads="1"/>
          </p:cNvSpPr>
          <p:nvPr/>
        </p:nvSpPr>
        <p:spPr bwMode="auto">
          <a:xfrm>
            <a:off x="2987675" y="1484313"/>
            <a:ext cx="2665413" cy="873125"/>
          </a:xfrm>
          <a:prstGeom prst="rect">
            <a:avLst/>
          </a:prstGeom>
          <a:pattFill prst="pct30">
            <a:fgClr>
              <a:srgbClr val="009900"/>
            </a:fgClr>
            <a:bgClr>
              <a:srgbClr val="FFFF66"/>
            </a:bgClr>
          </a:pattFill>
          <a:ln w="19050">
            <a:solidFill>
              <a:srgbClr val="3F15E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АВИТАМИНОЗ</a:t>
            </a:r>
          </a:p>
          <a:p>
            <a:pPr algn="ctr">
              <a:spcBef>
                <a:spcPct val="50000"/>
              </a:spcBef>
              <a:defRPr/>
            </a:pPr>
            <a:endParaRPr lang="ru-RU" sz="2000" b="1">
              <a:solidFill>
                <a:srgbClr val="3F15E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52230" name="AutoShape 6"/>
          <p:cNvCxnSpPr>
            <a:cxnSpLocks noChangeShapeType="1"/>
            <a:endCxn id="52228" idx="0"/>
          </p:cNvCxnSpPr>
          <p:nvPr/>
        </p:nvCxnSpPr>
        <p:spPr bwMode="auto">
          <a:xfrm>
            <a:off x="4284663" y="1268413"/>
            <a:ext cx="36512" cy="206375"/>
          </a:xfrm>
          <a:prstGeom prst="straightConnector1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</p:spPr>
      </p:cxnSp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3">
            <a:lum bright="12000" contrast="18000"/>
          </a:blip>
          <a:srcRect/>
          <a:stretch>
            <a:fillRect/>
          </a:stretch>
        </p:blipFill>
        <p:spPr bwMode="auto">
          <a:xfrm>
            <a:off x="214313" y="3286125"/>
            <a:ext cx="1162050" cy="2160588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357313" y="2928938"/>
            <a:ext cx="23891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85330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 в организме какого-либо витамина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643063" y="3857625"/>
            <a:ext cx="2928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Цинга, рахит, куриная слепота, пеллагра, бери-бери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143500" y="2857500"/>
            <a:ext cx="2376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85330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Частичная недостаточность витамина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929188" y="4071938"/>
            <a:ext cx="2160587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Быстрая утомляемость, пониженная работоспособность, повышенная раздражимость, снижение сопротивляемости к инфекциям</a:t>
            </a:r>
          </a:p>
        </p:txBody>
      </p:sp>
      <p:pic>
        <p:nvPicPr>
          <p:cNvPr id="52237" name="Picture 13" descr="DF986049"/>
          <p:cNvPicPr>
            <a:picLocks noChangeAspect="1" noChangeArrowheads="1"/>
          </p:cNvPicPr>
          <p:nvPr/>
        </p:nvPicPr>
        <p:blipFill>
          <a:blip r:embed="rId4">
            <a:lum bright="-6000" contrast="24000"/>
          </a:blip>
          <a:srcRect/>
          <a:stretch>
            <a:fillRect/>
          </a:stretch>
        </p:blipFill>
        <p:spPr bwMode="auto">
          <a:xfrm>
            <a:off x="7572375" y="5143500"/>
            <a:ext cx="993775" cy="1439863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pic>
        <p:nvPicPr>
          <p:cNvPr id="52238" name="Picture 14" descr="783AF9B6"/>
          <p:cNvPicPr>
            <a:picLocks noChangeAspect="1" noChangeArrowheads="1"/>
          </p:cNvPicPr>
          <p:nvPr/>
        </p:nvPicPr>
        <p:blipFill>
          <a:blip r:embed="rId5">
            <a:lum bright="-6000" contrast="18000"/>
          </a:blip>
          <a:srcRect/>
          <a:stretch>
            <a:fillRect/>
          </a:stretch>
        </p:blipFill>
        <p:spPr bwMode="auto">
          <a:xfrm>
            <a:off x="7786688" y="3643313"/>
            <a:ext cx="1069975" cy="1079500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pic>
        <p:nvPicPr>
          <p:cNvPr id="52240" name="Picture 16" descr="no3"/>
          <p:cNvPicPr>
            <a:picLocks noChangeAspect="1" noChangeArrowheads="1" noCrop="1"/>
          </p:cNvPicPr>
          <p:nvPr/>
        </p:nvPicPr>
        <p:blipFill>
          <a:blip r:embed="rId6">
            <a:lum bright="-12000" contrast="30000"/>
          </a:blip>
          <a:srcRect/>
          <a:stretch>
            <a:fillRect/>
          </a:stretch>
        </p:blipFill>
        <p:spPr bwMode="auto">
          <a:xfrm>
            <a:off x="7524750" y="333375"/>
            <a:ext cx="12080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1" name="Picture 17" descr="E2ADD0B1"/>
          <p:cNvPicPr>
            <a:picLocks noChangeAspect="1" noChangeArrowheads="1"/>
          </p:cNvPicPr>
          <p:nvPr/>
        </p:nvPicPr>
        <p:blipFill>
          <a:blip r:embed="rId7">
            <a:lum bright="-12000" contrast="42000"/>
          </a:blip>
          <a:srcRect/>
          <a:stretch>
            <a:fillRect/>
          </a:stretch>
        </p:blipFill>
        <p:spPr bwMode="auto">
          <a:xfrm>
            <a:off x="1785938" y="4857750"/>
            <a:ext cx="2376487" cy="1619250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  <p:sp>
        <p:nvSpPr>
          <p:cNvPr id="27662" name="Line 19"/>
          <p:cNvSpPr>
            <a:spLocks noChangeShapeType="1"/>
          </p:cNvSpPr>
          <p:nvPr/>
        </p:nvSpPr>
        <p:spPr bwMode="auto">
          <a:xfrm>
            <a:off x="4356100" y="23495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Line 20"/>
          <p:cNvSpPr>
            <a:spLocks noChangeShapeType="1"/>
          </p:cNvSpPr>
          <p:nvPr/>
        </p:nvSpPr>
        <p:spPr bwMode="auto">
          <a:xfrm flipH="1">
            <a:off x="2771775" y="2349500"/>
            <a:ext cx="15128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33" grpId="0"/>
      <p:bldP spid="52235" grpId="0"/>
      <p:bldP spid="522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1773238"/>
            <a:ext cx="6337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solidFill>
                  <a:srgbClr val="85330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Гипервитаминоз</a:t>
            </a:r>
            <a:r>
              <a:rPr lang="ru-RU"/>
              <a:t> </a:t>
            </a:r>
            <a:r>
              <a:rPr lang="ru-RU" sz="2000" b="1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возникает при избыточном потреблении витаминов. Проявляется в виде интоксикации (отравления) организма.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Более токсичным действием обладают избыточные дозы жирорастворимых витаминов, так как они накапливаются в организме.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27088" y="4365625"/>
            <a:ext cx="59055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3F15E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Гипервитаминоз очень часто наблюдается у людей, которые занимаются культуризмом – бодибилдингом и нередко без меры употребляют пищевые добавки  и витамины.</a:t>
            </a:r>
          </a:p>
        </p:txBody>
      </p:sp>
      <p:pic>
        <p:nvPicPr>
          <p:cNvPr id="53253" name="Picture 5" descr="L30p06p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188913"/>
            <a:ext cx="20097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Гарфилд"/>
          <p:cNvPicPr>
            <a:picLocks noChangeAspect="1" noChangeArrowheads="1" noCrop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7235825" y="474186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WordArt 8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5256213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Гипервитаминоз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11188" y="2060575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D437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ВОЛОСАМ НЕОБХОДИМЫ</a:t>
            </a:r>
            <a:r>
              <a:rPr lang="ru-RU" sz="2000" b="1">
                <a:solidFill>
                  <a:srgbClr val="D43706"/>
                </a:solidFill>
              </a:rPr>
              <a:t>:</a:t>
            </a:r>
            <a:r>
              <a:rPr lang="ru-RU" sz="2000" b="1"/>
              <a:t> 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А, В</a:t>
            </a:r>
            <a:r>
              <a:rPr lang="ru-RU" sz="20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, В</a:t>
            </a:r>
            <a:r>
              <a:rPr lang="ru-RU" sz="20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,Н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5183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D437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ГЛАЗАМ НЕОБХОДИМЫ: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А и В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11188" y="3789363"/>
            <a:ext cx="5184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D437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ЗУБАМ НЕОБХОДИМЫ: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Е и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/>
              <a:t> 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D437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НОГТЯМ НЕОБХОДИМЫ: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А,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, С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68313" y="5157788"/>
            <a:ext cx="59055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solidFill>
                  <a:srgbClr val="D437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КОЖУ И ВЕСЬ ОРГАНИЗМ ДЕЙСТВУЮТ: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А, В, В</a:t>
            </a:r>
            <a:r>
              <a:rPr lang="ru-RU" sz="20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, Е</a:t>
            </a:r>
          </a:p>
        </p:txBody>
      </p:sp>
      <p:pic>
        <p:nvPicPr>
          <p:cNvPr id="54281" name="Picture 9" descr="A14B9329"/>
          <p:cNvPicPr>
            <a:picLocks noChangeAspect="1" noChangeArrowheads="1"/>
          </p:cNvPicPr>
          <p:nvPr/>
        </p:nvPicPr>
        <p:blipFill>
          <a:blip r:embed="rId3">
            <a:lum bright="-12000" contrast="6000"/>
          </a:blip>
          <a:srcRect/>
          <a:stretch>
            <a:fillRect/>
          </a:stretch>
        </p:blipFill>
        <p:spPr bwMode="auto">
          <a:xfrm>
            <a:off x="7286625" y="2786063"/>
            <a:ext cx="1584325" cy="1466850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</p:spPr>
      </p:pic>
      <p:pic>
        <p:nvPicPr>
          <p:cNvPr id="54282" name="Picture 10" descr="E9BF0394"/>
          <p:cNvPicPr>
            <a:picLocks noChangeAspect="1" noChangeArrowheads="1"/>
          </p:cNvPicPr>
          <p:nvPr/>
        </p:nvPicPr>
        <p:blipFill>
          <a:blip r:embed="rId4">
            <a:lum bright="-18000" contrast="18000"/>
          </a:blip>
          <a:srcRect/>
          <a:stretch>
            <a:fillRect/>
          </a:stretch>
        </p:blipFill>
        <p:spPr bwMode="auto">
          <a:xfrm>
            <a:off x="7143750" y="4786313"/>
            <a:ext cx="1506538" cy="1728787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</p:spPr>
      </p:pic>
      <p:pic>
        <p:nvPicPr>
          <p:cNvPr id="54283" name="Picture 11" descr="8DBF2C2"/>
          <p:cNvPicPr>
            <a:picLocks noChangeAspect="1" noChangeArrowheads="1"/>
          </p:cNvPicPr>
          <p:nvPr/>
        </p:nvPicPr>
        <p:blipFill>
          <a:blip r:embed="rId5">
            <a:lum bright="-6000" contrast="18000"/>
          </a:blip>
          <a:srcRect/>
          <a:stretch>
            <a:fillRect/>
          </a:stretch>
        </p:blipFill>
        <p:spPr bwMode="auto">
          <a:xfrm>
            <a:off x="4859338" y="2708275"/>
            <a:ext cx="1943100" cy="1809750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</p:spPr>
      </p:pic>
      <p:pic>
        <p:nvPicPr>
          <p:cNvPr id="54284" name="Picture 12" descr="6A0D9F7B"/>
          <p:cNvPicPr>
            <a:picLocks noChangeAspect="1" noChangeArrowheads="1"/>
          </p:cNvPicPr>
          <p:nvPr/>
        </p:nvPicPr>
        <p:blipFill>
          <a:blip r:embed="rId6">
            <a:lum bright="6000" contrast="24000"/>
          </a:blip>
          <a:srcRect/>
          <a:stretch>
            <a:fillRect/>
          </a:stretch>
        </p:blipFill>
        <p:spPr bwMode="auto">
          <a:xfrm>
            <a:off x="6929438" y="571500"/>
            <a:ext cx="1800225" cy="1800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9707" name="WordArt 1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63373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витамины для здоровья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8" grpId="0"/>
      <p:bldP spid="542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79388" y="0"/>
            <a:ext cx="8964612" cy="1268413"/>
          </a:xfrm>
          <a:prstGeom prst="rightArrow">
            <a:avLst>
              <a:gd name="adj1" fmla="val 50000"/>
              <a:gd name="adj2" fmla="val 176690"/>
            </a:avLst>
          </a:prstGeom>
          <a:solidFill>
            <a:srgbClr val="FFDBDB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FF"/>
                </a:solidFill>
                <a:latin typeface="Bookman Old Style" pitchFamily="18" charset="0"/>
              </a:rPr>
              <a:t>        </a:t>
            </a:r>
            <a:r>
              <a:rPr lang="ru-RU" sz="3200" b="1">
                <a:solidFill>
                  <a:srgbClr val="0000FF"/>
                </a:solidFill>
                <a:latin typeface="Bookman Old Style" pitchFamily="18" charset="0"/>
              </a:rPr>
              <a:t>ТЕСТ</a:t>
            </a:r>
            <a:r>
              <a:rPr lang="ru-RU" sz="2800" b="1">
                <a:solidFill>
                  <a:srgbClr val="0000FF"/>
                </a:solidFill>
                <a:latin typeface="Bookman Old Style" pitchFamily="18" charset="0"/>
              </a:rPr>
              <a:t> «ЕСТЬ ЛИ У МЕНЯ АВИТАМИНОЗ?»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268413"/>
            <a:ext cx="9144000" cy="5545137"/>
          </a:xfrm>
          <a:prstGeom prst="rect">
            <a:avLst/>
          </a:prstGeom>
          <a:solidFill>
            <a:srgbClr val="FFBDBD">
              <a:alpha val="50980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ru-RU" b="1">
                <a:solidFill>
                  <a:srgbClr val="993366"/>
                </a:solidFill>
              </a:rPr>
              <a:t>Весной вы обычно простужаетесь чаще, чем осенью и зимой?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</a:t>
            </a:r>
            <a:r>
              <a:rPr lang="ru-RU" b="1">
                <a:solidFill>
                  <a:srgbClr val="FF0066"/>
                </a:solidFill>
              </a:rPr>
              <a:t>А – да  </a:t>
            </a:r>
            <a:r>
              <a:rPr lang="ru-RU" b="1">
                <a:solidFill>
                  <a:srgbClr val="66FF66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Б-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2. Весенние простуды вы переносите тяжелее, чем осенние и зимние?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</a:t>
            </a:r>
            <a:r>
              <a:rPr lang="ru-RU" b="1">
                <a:solidFill>
                  <a:srgbClr val="FF0066"/>
                </a:solidFill>
              </a:rPr>
              <a:t>А – да  </a:t>
            </a:r>
            <a:r>
              <a:rPr lang="ru-RU" b="1">
                <a:solidFill>
                  <a:srgbClr val="9933FF"/>
                </a:solidFill>
              </a:rPr>
              <a:t> 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3. Вы тяжелее засыпаете и просыпаетесь весной, чем в другие времена года?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</a:t>
            </a:r>
            <a:r>
              <a:rPr lang="ru-RU" b="1">
                <a:solidFill>
                  <a:srgbClr val="FF0066"/>
                </a:solidFill>
              </a:rPr>
              <a:t>А – да  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4. Свойственными ли вам весной раздражительность, утомляемость?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9900CC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5. Кожа и волосы так же хорошо выглядят в марте, как летом, осенью?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33CCFF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6. Не возникают ли весной проблемы с пищеварением?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993366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7. Часто ли весной вам приходится снижать физическую нагрузку?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993366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8. Вы предпочитаете термически обработанную пищу свежим овощам?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</a:t>
            </a:r>
            <a:r>
              <a:rPr lang="ru-RU" b="1">
                <a:solidFill>
                  <a:srgbClr val="993366"/>
                </a:solidFill>
              </a:rPr>
              <a:t> 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9. Каждый день у вас на столе бывает зелень?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993366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10. Вы много времени проводите на свежем воздухе?</a:t>
            </a:r>
          </a:p>
          <a:p>
            <a:pPr marL="342900" indent="-342900"/>
            <a:r>
              <a:rPr lang="ru-RU" b="1">
                <a:solidFill>
                  <a:srgbClr val="993366"/>
                </a:solidFill>
              </a:rPr>
              <a:t>	 </a:t>
            </a:r>
            <a:r>
              <a:rPr lang="ru-RU" b="1">
                <a:solidFill>
                  <a:srgbClr val="FF0066"/>
                </a:solidFill>
              </a:rPr>
              <a:t>А – да </a:t>
            </a:r>
            <a:r>
              <a:rPr lang="ru-RU" b="1">
                <a:solidFill>
                  <a:srgbClr val="993366"/>
                </a:solidFill>
              </a:rPr>
              <a:t> </a:t>
            </a:r>
            <a:r>
              <a:rPr lang="ru-RU" b="1">
                <a:solidFill>
                  <a:srgbClr val="9933FF"/>
                </a:solidFill>
              </a:rPr>
              <a:t>Б – нет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1835150" y="836613"/>
            <a:ext cx="6553200" cy="71437"/>
          </a:xfrm>
          <a:prstGeom prst="line">
            <a:avLst/>
          </a:prstGeom>
          <a:noFill/>
          <a:ln w="38100" cap="rnd" cmpd="dbl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7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7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7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7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17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17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7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7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174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17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8291513" cy="4679950"/>
          </a:xfrm>
          <a:solidFill>
            <a:srgbClr val="FFDBDB"/>
          </a:solidFill>
          <a:ln w="12700">
            <a:solidFill>
              <a:srgbClr val="FF99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i="1" smtClean="0">
                <a:solidFill>
                  <a:srgbClr val="003300"/>
                </a:solidFill>
              </a:rPr>
              <a:t>За каждый ответ «А» - </a:t>
            </a:r>
            <a:r>
              <a:rPr lang="ru-RU" sz="2000" b="1" i="1" smtClean="0">
                <a:solidFill>
                  <a:srgbClr val="990033"/>
                </a:solidFill>
              </a:rPr>
              <a:t>1 балл</a:t>
            </a:r>
            <a:r>
              <a:rPr lang="ru-RU" sz="2000" b="1" i="1" smtClean="0">
                <a:solidFill>
                  <a:srgbClr val="003300"/>
                </a:solidFill>
              </a:rPr>
              <a:t>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i="1" smtClean="0">
                <a:solidFill>
                  <a:srgbClr val="003300"/>
                </a:solidFill>
              </a:rPr>
              <a:t>за каждый ответ «Б» - </a:t>
            </a:r>
            <a:r>
              <a:rPr lang="ru-RU" sz="2000" b="1" i="1" smtClean="0">
                <a:solidFill>
                  <a:srgbClr val="990033"/>
                </a:solidFill>
              </a:rPr>
              <a:t>0 баллов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33"/>
                </a:solidFill>
              </a:rPr>
              <a:t>0 баллов</a:t>
            </a:r>
            <a:r>
              <a:rPr lang="ru-RU" sz="2400" smtClean="0">
                <a:solidFill>
                  <a:srgbClr val="CC99FF"/>
                </a:solidFill>
              </a:rPr>
              <a:t>.  </a:t>
            </a:r>
            <a:r>
              <a:rPr lang="ru-RU" sz="2400" smtClean="0">
                <a:solidFill>
                  <a:srgbClr val="800080"/>
                </a:solidFill>
              </a:rPr>
              <a:t>Вы – идеальный человек! На вас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800080"/>
                </a:solidFill>
              </a:rPr>
              <a:t>                      следует равняться.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33"/>
                </a:solidFill>
              </a:rPr>
              <a:t>1 – 2 балла</a:t>
            </a:r>
            <a:r>
              <a:rPr lang="ru-RU" sz="2400" smtClean="0">
                <a:solidFill>
                  <a:srgbClr val="CC66FF"/>
                </a:solidFill>
              </a:rPr>
              <a:t>. </a:t>
            </a:r>
            <a:r>
              <a:rPr lang="ru-RU" sz="2400" smtClean="0">
                <a:solidFill>
                  <a:srgbClr val="000099"/>
                </a:solidFill>
              </a:rPr>
              <a:t>Риск авитаминоза невысок</a:t>
            </a:r>
            <a:r>
              <a:rPr lang="ru-RU" sz="2400" smtClean="0">
                <a:solidFill>
                  <a:srgbClr val="CC66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33"/>
                </a:solidFill>
              </a:rPr>
              <a:t>3 – 5 балла</a:t>
            </a:r>
            <a:r>
              <a:rPr lang="ru-RU" sz="2400" smtClean="0">
                <a:solidFill>
                  <a:srgbClr val="CC00CC"/>
                </a:solidFill>
              </a:rPr>
              <a:t>. </a:t>
            </a:r>
            <a:r>
              <a:rPr lang="ru-RU" sz="2400" smtClean="0">
                <a:solidFill>
                  <a:srgbClr val="000099"/>
                </a:solidFill>
              </a:rPr>
              <a:t>Небольшой витаминный голод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000099"/>
                </a:solidFill>
              </a:rPr>
              <a:t>                                 налицо.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0033"/>
                </a:solidFill>
              </a:rPr>
              <a:t>6 – 8 баллов</a:t>
            </a:r>
            <a:r>
              <a:rPr lang="ru-RU" sz="2400" smtClean="0">
                <a:solidFill>
                  <a:srgbClr val="9900CC"/>
                </a:solidFill>
              </a:rPr>
              <a:t>.  </a:t>
            </a:r>
            <a:r>
              <a:rPr lang="ru-RU" sz="2400" smtClean="0">
                <a:solidFill>
                  <a:srgbClr val="990033"/>
                </a:solidFill>
              </a:rPr>
              <a:t>Авитаминоз – фон вашей жизни</a:t>
            </a:r>
            <a:r>
              <a:rPr lang="ru-RU" sz="2400" smtClean="0">
                <a:solidFill>
                  <a:srgbClr val="9900CC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CC0000"/>
                </a:solidFill>
              </a:rPr>
              <a:t>9 – 10 баллов</a:t>
            </a:r>
            <a:r>
              <a:rPr lang="ru-RU" sz="2400" smtClean="0">
                <a:solidFill>
                  <a:srgbClr val="990099"/>
                </a:solidFill>
              </a:rPr>
              <a:t>. </a:t>
            </a:r>
            <a:r>
              <a:rPr lang="ru-RU" sz="2400" smtClean="0">
                <a:solidFill>
                  <a:srgbClr val="FF0000"/>
                </a:solidFill>
              </a:rPr>
              <a:t>Кардинально измените свой образ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rgbClr val="FF0000"/>
                </a:solidFill>
              </a:rPr>
              <a:t>                          жизни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rgbClr val="FF0000"/>
              </a:solidFill>
            </a:endParaRPr>
          </a:p>
        </p:txBody>
      </p:sp>
      <p:pic>
        <p:nvPicPr>
          <p:cNvPr id="31747" name="Picture 5" descr="vitamin !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0"/>
            <a:ext cx="1047750" cy="1981200"/>
          </a:xfrm>
          <a:noFill/>
        </p:spPr>
      </p:pic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258888" y="144463"/>
            <a:ext cx="7705725" cy="1484312"/>
          </a:xfrm>
          <a:prstGeom prst="rightArrow">
            <a:avLst>
              <a:gd name="adj1" fmla="val 50000"/>
              <a:gd name="adj2" fmla="val 129786"/>
            </a:avLst>
          </a:prstGeom>
          <a:solidFill>
            <a:srgbClr val="FFDBDB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FF"/>
                </a:solidFill>
                <a:latin typeface="Bookman Old Style" pitchFamily="18" charset="0"/>
              </a:rPr>
              <a:t>ПОДСЧЕТ 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6192838" cy="1828800"/>
          </a:xfrm>
          <a:solidFill>
            <a:srgbClr val="FF9900">
              <a:alpha val="23921"/>
            </a:srgbClr>
          </a:solidFill>
          <a:ln w="12700">
            <a:solidFill>
              <a:srgbClr val="993366"/>
            </a:solidFill>
          </a:ln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00FF"/>
                </a:solidFill>
                <a:latin typeface="Bookman Old Style" pitchFamily="18" charset="0"/>
              </a:rPr>
              <a:t>«Мал золотник, да дорог»</a:t>
            </a:r>
          </a:p>
        </p:txBody>
      </p:sp>
      <p:pic>
        <p:nvPicPr>
          <p:cNvPr id="2052" name="Picture 4" descr="true_vitam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76250"/>
            <a:ext cx="2032000" cy="3671888"/>
          </a:xfrm>
          <a:prstGeom prst="rect">
            <a:avLst/>
          </a:prstGeom>
          <a:solidFill>
            <a:srgbClr val="FFFFCC"/>
          </a:solidFill>
          <a:ln w="127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2054" name="Picture 6" descr="vitamine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933825"/>
            <a:ext cx="2644775" cy="2663825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2055" name="Picture 7" descr="08-vitami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3644900"/>
            <a:ext cx="3313113" cy="25542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4342" name="WordArt 8"/>
          <p:cNvSpPr>
            <a:spLocks noChangeArrowheads="1" noChangeShapeType="1" noTextEdit="1"/>
          </p:cNvSpPr>
          <p:nvPr/>
        </p:nvSpPr>
        <p:spPr bwMode="auto">
          <a:xfrm>
            <a:off x="357188" y="2420938"/>
            <a:ext cx="62865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Азбука жизни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357158" y="500042"/>
            <a:ext cx="2571768" cy="5715040"/>
          </a:xfrm>
        </p:spPr>
        <p:txBody>
          <a:bodyPr/>
          <a:lstStyle/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/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</p:txBody>
      </p:sp>
      <p:sp>
        <p:nvSpPr>
          <p:cNvPr id="32771" name="Содержимое 18"/>
          <p:cNvSpPr>
            <a:spLocks noGrp="1"/>
          </p:cNvSpPr>
          <p:nvPr>
            <p:ph sz="quarter" idx="1"/>
          </p:nvPr>
        </p:nvSpPr>
        <p:spPr>
          <a:xfrm>
            <a:off x="2714612" y="642918"/>
            <a:ext cx="5972188" cy="545308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Я всё понял, мне было интересно.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Я не совсем всё понял, не очень интересно.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Мне было безразлично.</a:t>
            </a:r>
          </a:p>
        </p:txBody>
      </p:sp>
      <p:sp>
        <p:nvSpPr>
          <p:cNvPr id="11" name="Улыбающееся лицо 10"/>
          <p:cNvSpPr/>
          <p:nvPr/>
        </p:nvSpPr>
        <p:spPr>
          <a:xfrm>
            <a:off x="714348" y="857232"/>
            <a:ext cx="1714512" cy="16430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Улыбающееся лицо 15"/>
          <p:cNvSpPr/>
          <p:nvPr/>
        </p:nvSpPr>
        <p:spPr>
          <a:xfrm>
            <a:off x="714348" y="2571744"/>
            <a:ext cx="1714512" cy="16430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Улыбающееся лицо 16"/>
          <p:cNvSpPr/>
          <p:nvPr/>
        </p:nvSpPr>
        <p:spPr>
          <a:xfrm>
            <a:off x="714348" y="4357694"/>
            <a:ext cx="1714512" cy="1643063"/>
          </a:xfrm>
          <a:prstGeom prst="smileyFace">
            <a:avLst>
              <a:gd name="adj" fmla="val -4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1557338"/>
            <a:ext cx="3600450" cy="4895850"/>
          </a:xfrm>
          <a:noFill/>
        </p:spPr>
      </p:pic>
      <p:sp>
        <p:nvSpPr>
          <p:cNvPr id="71691" name="Rectangle 11"/>
          <p:cNvSpPr>
            <a:spLocks noGrp="1" noChangeArrowheads="1"/>
          </p:cNvSpPr>
          <p:nvPr>
            <p:ph sz="quarter" idx="2"/>
          </p:nvPr>
        </p:nvSpPr>
        <p:spPr>
          <a:xfrm>
            <a:off x="4648200" y="1484313"/>
            <a:ext cx="4038600" cy="464185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990033"/>
                </a:solidFill>
              </a:rPr>
              <a:t>   </a:t>
            </a:r>
            <a:r>
              <a:rPr lang="ru-RU" sz="2400" b="1" i="1" u="sng" dirty="0">
                <a:solidFill>
                  <a:srgbClr val="3333CC"/>
                </a:solidFill>
                <a:latin typeface="Times New Roman" pitchFamily="18" charset="0"/>
              </a:rPr>
              <a:t>Николай Иванович Лунин</a:t>
            </a:r>
            <a:r>
              <a:rPr lang="ru-RU" sz="2400" b="1" u="sng" dirty="0">
                <a:solidFill>
                  <a:srgbClr val="990033"/>
                </a:solidFill>
                <a:latin typeface="Times New Roman" pitchFamily="18" charset="0"/>
              </a:rPr>
              <a:t> 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 u="sng" dirty="0">
              <a:solidFill>
                <a:srgbClr val="990033"/>
              </a:solidFill>
              <a:latin typeface="Times New Roman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990033"/>
                </a:solidFill>
              </a:rPr>
              <a:t>     в 1880 г. проводил опыты с белыми мышами, питавшимися цельным  молоком и ого искусственным аналогом. Он доказал, что кормление мышей искусственным  заменителем молока приводило к их гибели. На основании этих опытов Лунин пришел к выводу, что для поддерживания нормального физиологического состоянии организма необходимы какие-то неизвестные вещества, содержащие в молоке и отсутствующие в искусственной пищевой смеси.</a:t>
            </a:r>
            <a:br>
              <a:rPr lang="ru-RU" sz="1800" b="1" dirty="0">
                <a:solidFill>
                  <a:srgbClr val="990033"/>
                </a:solidFill>
              </a:rPr>
            </a:br>
            <a:endParaRPr lang="ru-RU" sz="1800" b="1" dirty="0">
              <a:solidFill>
                <a:srgbClr val="990033"/>
              </a:solidFill>
            </a:endParaRPr>
          </a:p>
        </p:txBody>
      </p:sp>
      <p:sp>
        <p:nvSpPr>
          <p:cNvPr id="15364" name="WordArt 19"/>
          <p:cNvSpPr>
            <a:spLocks noChangeArrowheads="1" noChangeShapeType="1" noTextEdit="1"/>
          </p:cNvSpPr>
          <p:nvPr/>
        </p:nvSpPr>
        <p:spPr bwMode="auto">
          <a:xfrm>
            <a:off x="2987675" y="333375"/>
            <a:ext cx="3816350" cy="495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Impact"/>
              </a:rPr>
              <a:t>Из истории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AutoShape 18" descr="Сферы"/>
          <p:cNvSpPr>
            <a:spLocks noChangeArrowheads="1"/>
          </p:cNvSpPr>
          <p:nvPr/>
        </p:nvSpPr>
        <p:spPr bwMode="auto">
          <a:xfrm>
            <a:off x="250825" y="2205038"/>
            <a:ext cx="4176713" cy="2592387"/>
          </a:xfrm>
          <a:prstGeom prst="flowChartAlternateProcess">
            <a:avLst/>
          </a:prstGeom>
          <a:pattFill prst="sphere">
            <a:fgClr>
              <a:srgbClr val="FFBDBD"/>
            </a:fgClr>
            <a:bgClr>
              <a:srgbClr val="FFFFFF"/>
            </a:bgClr>
          </a:patt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CC"/>
                </a:solidFill>
                <a:latin typeface="Bookman Old Style" pitchFamily="18" charset="0"/>
              </a:rPr>
              <a:t>ВОДОРАСТВОРИМЫЕ</a:t>
            </a:r>
          </a:p>
          <a:p>
            <a:pPr algn="ctr"/>
            <a:endParaRPr lang="ru-RU" sz="2800" b="1">
              <a:latin typeface="Bookman Old Style" pitchFamily="18" charset="0"/>
            </a:endParaRPr>
          </a:p>
          <a:p>
            <a:pPr algn="ctr"/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(В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1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2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6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, РР, С,</a:t>
            </a:r>
          </a:p>
          <a:p>
            <a:pPr algn="ctr"/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 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5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9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, В</a:t>
            </a:r>
            <a:r>
              <a:rPr lang="ru-RU" sz="3200" b="1" baseline="-25000">
                <a:solidFill>
                  <a:srgbClr val="993366"/>
                </a:solidFill>
                <a:latin typeface="Bookman Old Style" pitchFamily="18" charset="0"/>
              </a:rPr>
              <a:t>12</a:t>
            </a:r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)</a:t>
            </a:r>
          </a:p>
        </p:txBody>
      </p:sp>
      <p:sp>
        <p:nvSpPr>
          <p:cNvPr id="4116" name="AutoShape 20" descr="Сферы"/>
          <p:cNvSpPr>
            <a:spLocks noChangeArrowheads="1"/>
          </p:cNvSpPr>
          <p:nvPr/>
        </p:nvSpPr>
        <p:spPr bwMode="auto">
          <a:xfrm>
            <a:off x="4500563" y="2133600"/>
            <a:ext cx="4392612" cy="2663825"/>
          </a:xfrm>
          <a:prstGeom prst="flowChartAlternateProcess">
            <a:avLst/>
          </a:prstGeom>
          <a:pattFill prst="sphere">
            <a:fgClr>
              <a:srgbClr val="FFBDBD"/>
            </a:fgClr>
            <a:bgClr>
              <a:srgbClr val="FFFFFF"/>
            </a:bgClr>
          </a:patt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latin typeface="Bookman Old Style" pitchFamily="18" charset="0"/>
            </a:endParaRPr>
          </a:p>
          <a:p>
            <a:pPr algn="ctr"/>
            <a:r>
              <a:rPr lang="ru-RU" sz="2800" b="1">
                <a:solidFill>
                  <a:srgbClr val="6600CC"/>
                </a:solidFill>
                <a:latin typeface="Bookman Old Style" pitchFamily="18" charset="0"/>
              </a:rPr>
              <a:t>ЖИРОРАСТВОРИМЫЕ</a:t>
            </a:r>
          </a:p>
          <a:p>
            <a:pPr algn="ctr"/>
            <a:endParaRPr lang="ru-RU" sz="2800" b="1">
              <a:latin typeface="Bookman Old Style" pitchFamily="18" charset="0"/>
            </a:endParaRPr>
          </a:p>
          <a:p>
            <a:pPr algn="ctr"/>
            <a:r>
              <a:rPr lang="ru-RU" sz="3200" b="1">
                <a:solidFill>
                  <a:srgbClr val="993366"/>
                </a:solidFill>
                <a:latin typeface="Bookman Old Style" pitchFamily="18" charset="0"/>
              </a:rPr>
              <a:t>( А, Д, Е, К )</a:t>
            </a:r>
            <a:r>
              <a:rPr lang="ru-RU" sz="3200" b="1">
                <a:latin typeface="Bookman Old Style" pitchFamily="18" charset="0"/>
              </a:rPr>
              <a:t> </a:t>
            </a:r>
          </a:p>
          <a:p>
            <a:pPr algn="ctr"/>
            <a:endParaRPr lang="ru-RU" sz="3200" b="1">
              <a:latin typeface="Bookman Old Style" pitchFamily="18" charset="0"/>
            </a:endParaRPr>
          </a:p>
        </p:txBody>
      </p:sp>
      <p:sp>
        <p:nvSpPr>
          <p:cNvPr id="4117" name="AutoShape 21" descr="Шпалера"/>
          <p:cNvSpPr>
            <a:spLocks noChangeArrowheads="1"/>
          </p:cNvSpPr>
          <p:nvPr/>
        </p:nvSpPr>
        <p:spPr bwMode="auto">
          <a:xfrm>
            <a:off x="1835150" y="260350"/>
            <a:ext cx="5580063" cy="1419225"/>
          </a:xfrm>
          <a:prstGeom prst="roundRect">
            <a:avLst>
              <a:gd name="adj" fmla="val 16667"/>
            </a:avLst>
          </a:prstGeom>
          <a:pattFill prst="trellis">
            <a:fgClr>
              <a:srgbClr val="FFBDBD"/>
            </a:fgClr>
            <a:bgClr>
              <a:schemeClr val="bg1"/>
            </a:bgClr>
          </a:pattFill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FF"/>
                </a:solidFill>
                <a:latin typeface="Bookman Old Style" pitchFamily="18" charset="0"/>
              </a:rPr>
              <a:t>КЛАССИФИКАЦИЯ</a:t>
            </a:r>
          </a:p>
        </p:txBody>
      </p:sp>
      <p:cxnSp>
        <p:nvCxnSpPr>
          <p:cNvPr id="4118" name="AutoShape 22"/>
          <p:cNvCxnSpPr>
            <a:cxnSpLocks noChangeShapeType="1"/>
            <a:stCxn id="4117" idx="2"/>
            <a:endCxn id="4114" idx="0"/>
          </p:cNvCxnSpPr>
          <p:nvPr/>
        </p:nvCxnSpPr>
        <p:spPr bwMode="auto">
          <a:xfrm flipH="1">
            <a:off x="2339975" y="1679575"/>
            <a:ext cx="2286000" cy="525463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</p:cxnSp>
      <p:cxnSp>
        <p:nvCxnSpPr>
          <p:cNvPr id="4119" name="AutoShape 23"/>
          <p:cNvCxnSpPr>
            <a:cxnSpLocks noChangeShapeType="1"/>
          </p:cNvCxnSpPr>
          <p:nvPr/>
        </p:nvCxnSpPr>
        <p:spPr bwMode="auto">
          <a:xfrm>
            <a:off x="4643438" y="1700213"/>
            <a:ext cx="2071687" cy="45402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</p:cxnSp>
      <p:pic>
        <p:nvPicPr>
          <p:cNvPr id="4120" name="Picture 24" descr="vit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941888"/>
            <a:ext cx="3816350" cy="1655762"/>
          </a:xfrm>
          <a:prstGeom prst="rect">
            <a:avLst/>
          </a:prstGeom>
          <a:noFill/>
          <a:ln w="12700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16" grpId="0" animBg="1"/>
      <p:bldP spid="4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97200"/>
            <a:ext cx="7772400" cy="3311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u="sng" cap="none" smtClean="0">
                <a:solidFill>
                  <a:schemeClr val="tx1"/>
                </a:solidFill>
              </a:rPr>
              <a:t>1 ГРУППА   «ДИЕТОЛОГИ»</a:t>
            </a:r>
            <a:r>
              <a:rPr lang="ru-RU" sz="2400" cap="none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endParaRPr lang="ru-RU" sz="2400" cap="none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2400" u="sng" cap="none" smtClean="0">
                <a:solidFill>
                  <a:schemeClr val="tx1"/>
                </a:solidFill>
              </a:rPr>
              <a:t>2 ГРУППА     «ВРАЧИ» </a:t>
            </a:r>
          </a:p>
          <a:p>
            <a:pPr eaLnBrk="1" hangingPunct="1">
              <a:defRPr/>
            </a:pPr>
            <a:endParaRPr lang="ru-RU" sz="2400" u="sng" cap="none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2400" u="sng" cap="none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2400" u="sng" cap="none" smtClean="0">
                <a:solidFill>
                  <a:schemeClr val="tx1"/>
                </a:solidFill>
              </a:rPr>
              <a:t>3 ГРУППА   «ХИМИКИ»</a:t>
            </a:r>
            <a:endParaRPr lang="ru-RU" sz="2400" cap="none" smtClean="0">
              <a:solidFill>
                <a:schemeClr val="tx1"/>
              </a:solidFill>
            </a:endParaRPr>
          </a:p>
        </p:txBody>
      </p:sp>
      <p:pic>
        <p:nvPicPr>
          <p:cNvPr id="17411" name="Picture 5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0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619250" y="1125538"/>
            <a:ext cx="7200900" cy="26638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Водорастворимые витамины</a:t>
            </a:r>
          </a:p>
        </p:txBody>
      </p:sp>
      <p:pic>
        <p:nvPicPr>
          <p:cNvPr id="18435" name="Picture 5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076700"/>
            <a:ext cx="1181100" cy="223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C</a:t>
            </a:r>
            <a:endParaRPr lang="ru-RU" sz="6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524750" y="1916113"/>
            <a:ext cx="1619250" cy="4752975"/>
          </a:xfrm>
          <a:prstGeom prst="upArrow">
            <a:avLst>
              <a:gd name="adj1" fmla="val 50000"/>
              <a:gd name="adj2" fmla="val 7338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6193632" y="4112419"/>
            <a:ext cx="4319587" cy="504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АСКОРБИНОВАЯ К-ТА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2124075" y="1628775"/>
            <a:ext cx="2808288" cy="489585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</a:t>
            </a:r>
            <a:r>
              <a:rPr lang="ru-RU" sz="2000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цитрусовых,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сладком перце,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ягодах,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моркови </a:t>
            </a:r>
          </a:p>
        </p:txBody>
      </p:sp>
      <p:pic>
        <p:nvPicPr>
          <p:cNvPr id="13326" name="Picture 14" descr="LIM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060575"/>
            <a:ext cx="1655762" cy="145415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3327" name="Picture 15" descr="c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4149725"/>
            <a:ext cx="2590800" cy="2220913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19465" name="Picture 16" descr="vitamin !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44450"/>
            <a:ext cx="1066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 descr="Po4375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2924175"/>
            <a:ext cx="1771650" cy="1971675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6000" b="1" baseline="-2500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6000" b="1" baseline="-250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392612"/>
          </a:xfrm>
          <a:prstGeom prst="upArrow">
            <a:avLst>
              <a:gd name="adj1" fmla="val 50000"/>
              <a:gd name="adj2" fmla="val 67819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555875" y="1628775"/>
            <a:ext cx="2520950" cy="4895850"/>
          </a:xfrm>
          <a:prstGeom prst="octagon">
            <a:avLst>
              <a:gd name="adj" fmla="val 29287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solidFill>
                <a:srgbClr val="6600CC"/>
              </a:solidFill>
            </a:endParaRPr>
          </a:p>
          <a:p>
            <a:pPr algn="ctr"/>
            <a:endParaRPr lang="ru-RU" sz="2000" b="1">
              <a:solidFill>
                <a:srgbClr val="6600CC"/>
              </a:solidFill>
            </a:endParaRPr>
          </a:p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</a:t>
            </a:r>
            <a:r>
              <a:rPr lang="ru-RU" sz="2000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орехах,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апельсинах,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хлебе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грубого помола,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мясе птицы,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зелени.</a:t>
            </a:r>
          </a:p>
          <a:p>
            <a:pPr algn="ctr"/>
            <a:endParaRPr lang="ru-RU" sz="2000" b="1">
              <a:solidFill>
                <a:srgbClr val="6600CC"/>
              </a:solidFill>
            </a:endParaRPr>
          </a:p>
          <a:p>
            <a:pPr algn="ctr"/>
            <a:endParaRPr lang="ru-RU" sz="2000" b="1">
              <a:solidFill>
                <a:srgbClr val="6600CC"/>
              </a:solidFill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 rot="5400000">
            <a:off x="6765132" y="4331494"/>
            <a:ext cx="3097212" cy="5715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тиамин</a:t>
            </a:r>
          </a:p>
        </p:txBody>
      </p:sp>
      <p:pic>
        <p:nvPicPr>
          <p:cNvPr id="14350" name="Picture 14" descr="b1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221163"/>
            <a:ext cx="2376488" cy="201612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/>
            <a:tailEnd/>
          </a:ln>
        </p:spPr>
      </p:pic>
      <p:pic>
        <p:nvPicPr>
          <p:cNvPr id="20488" name="Picture 17" descr="vitamin 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79375"/>
            <a:ext cx="112395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i?id=1698973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2276475"/>
            <a:ext cx="1368425" cy="130175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4356" name="Picture 20" descr="В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825" y="2781300"/>
            <a:ext cx="2066925" cy="1800225"/>
          </a:xfrm>
          <a:prstGeom prst="rect">
            <a:avLst/>
          </a:prstGeom>
          <a:noFill/>
          <a:ln w="19050">
            <a:solidFill>
              <a:srgbClr val="3F15E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5" grpId="0" animBg="1"/>
      <p:bldP spid="143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339975" y="333375"/>
            <a:ext cx="4895850" cy="1441450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C5C5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FF"/>
                </a:solidFill>
              </a:rPr>
              <a:t>ВИТАМИН</a:t>
            </a:r>
            <a:r>
              <a:rPr lang="ru-RU" sz="4400" b="1"/>
              <a:t> 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270750" y="260350"/>
            <a:ext cx="1873250" cy="1657350"/>
          </a:xfrm>
          <a:prstGeom prst="hexagon">
            <a:avLst>
              <a:gd name="adj" fmla="val 28257"/>
              <a:gd name="vf" fmla="val 115470"/>
            </a:avLst>
          </a:prstGeom>
          <a:solidFill>
            <a:srgbClr val="FFCC99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6000" b="1" baseline="-2500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6000" b="1" baseline="-2500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7524750" y="1989138"/>
            <a:ext cx="1619250" cy="4608512"/>
          </a:xfrm>
          <a:prstGeom prst="upArrow">
            <a:avLst>
              <a:gd name="adj1" fmla="val 50000"/>
              <a:gd name="adj2" fmla="val 71152"/>
            </a:avLst>
          </a:prstGeom>
          <a:solidFill>
            <a:srgbClr val="FFCCCC">
              <a:alpha val="89803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 rot="5400000">
            <a:off x="6380163" y="4286250"/>
            <a:ext cx="3886200" cy="5905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40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>
                    <a:alpha val="76862"/>
                  </a:srgbClr>
                </a:solidFill>
                <a:latin typeface="Arial"/>
                <a:cs typeface="Arial"/>
              </a:rPr>
              <a:t>рибофлавин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843213" y="1557338"/>
            <a:ext cx="2808287" cy="4967287"/>
          </a:xfrm>
          <a:prstGeom prst="octagon">
            <a:avLst>
              <a:gd name="adj" fmla="val 26870"/>
            </a:avLst>
          </a:prstGeom>
          <a:solidFill>
            <a:srgbClr val="FFCC99">
              <a:alpha val="41176"/>
            </a:srgbClr>
          </a:solidFill>
          <a:ln w="127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>
                <a:solidFill>
                  <a:srgbClr val="6600CC"/>
                </a:solidFill>
              </a:rPr>
              <a:t>Содержится</a:t>
            </a:r>
            <a:r>
              <a:rPr lang="ru-RU" sz="2000" b="1">
                <a:solidFill>
                  <a:srgbClr val="6600CC"/>
                </a:solidFill>
              </a:rPr>
              <a:t>: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в мясе,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молочных продуктах,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зеленых овощах,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зерновых и бобовых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культурах. </a:t>
            </a:r>
          </a:p>
        </p:txBody>
      </p:sp>
      <p:pic>
        <p:nvPicPr>
          <p:cNvPr id="21511" name="Picture 11" descr="vitamin 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79375"/>
            <a:ext cx="10858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b2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2565400"/>
            <a:ext cx="1692275" cy="23034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5373" name="Picture 13" descr="b2-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276475"/>
            <a:ext cx="1871662" cy="1522413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5375" name="Picture 15" descr="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4005263"/>
            <a:ext cx="2200275" cy="2447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 animBg="1"/>
      <p:bldP spid="153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506</Words>
  <PresentationFormat>Экран (4:3)</PresentationFormat>
  <Paragraphs>180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Интегрированный урок на тему: Витамины.</vt:lpstr>
      <vt:lpstr>«Мал золотник, да дорог»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на тему: Витамины.</dc:title>
  <dc:creator>SNS</dc:creator>
  <cp:lastModifiedBy>SNS</cp:lastModifiedBy>
  <cp:revision>3</cp:revision>
  <dcterms:created xsi:type="dcterms:W3CDTF">2024-02-26T12:22:23Z</dcterms:created>
  <dcterms:modified xsi:type="dcterms:W3CDTF">2024-02-26T11:51:01Z</dcterms:modified>
</cp:coreProperties>
</file>