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19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фон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805" y="2700020"/>
            <a:ext cx="11282045" cy="3054350"/>
          </a:xfrm>
        </p:spPr>
        <p:txBody>
          <a:bodyPr>
            <a:normAutofit fontScale="90000"/>
          </a:bodyPr>
          <a:lstStyle/>
          <a:p>
            <a:r>
              <a:rPr lang="ru-RU" altLang="en-US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/>
            </a:r>
            <a:br>
              <a:rPr lang="ru-RU" altLang="en-US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/>
            </a:r>
            <a:br>
              <a:rPr lang="ru-RU" altLang="en-US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/>
            </a:r>
            <a:br>
              <a:rPr lang="ru-RU" altLang="en-US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 sz="6700" b="1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Якутские дидактические игры </a:t>
            </a:r>
            <a:br>
              <a:rPr lang="ru-RU" altLang="en-US" sz="6700" b="1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 sz="5300">
                <a:solidFill>
                  <a:schemeClr val="tx1"/>
                </a:solidFill>
                <a:latin typeface="Bookman Old Style" panose="02050604050505020204" charset="0"/>
                <a:cs typeface="Bookman Old Style" panose="02050604050505020204" charset="0"/>
              </a:rPr>
              <a:t>ФИО разработчика: </a:t>
            </a:r>
            <a:br>
              <a:rPr lang="ru-RU" altLang="en-US" sz="5300">
                <a:solidFill>
                  <a:schemeClr val="tx1"/>
                </a:solidFill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 sz="5300">
                <a:solidFill>
                  <a:schemeClr val="tx1"/>
                </a:solidFill>
                <a:latin typeface="Bookman Old Style" panose="02050604050505020204" charset="0"/>
                <a:cs typeface="Bookman Old Style" panose="02050604050505020204" charset="0"/>
              </a:rPr>
              <a:t>Вырдылина Любовь Николаевна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фон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Замещающая рамка рисунка 6" descr="photo_5_2024-02-27_21-12-32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376555" y="962660"/>
            <a:ext cx="6577965" cy="4932680"/>
          </a:xfrm>
          <a:prstGeom prst="rect">
            <a:avLst/>
          </a:prstGeom>
        </p:spPr>
      </p:pic>
      <p:sp>
        <p:nvSpPr>
          <p:cNvPr id="6" name="Замещающий текст 5"/>
          <p:cNvSpPr>
            <a:spLocks noGrp="1"/>
          </p:cNvSpPr>
          <p:nvPr>
            <p:ph type="body" sz="half" idx="2"/>
          </p:nvPr>
        </p:nvSpPr>
        <p:spPr>
          <a:xfrm>
            <a:off x="6954520" y="661670"/>
            <a:ext cx="4739005" cy="3843655"/>
          </a:xfrm>
        </p:spPr>
        <p:txBody>
          <a:bodyPr>
            <a:noAutofit/>
          </a:bodyPr>
          <a:lstStyle/>
          <a:p>
            <a:pPr algn="r"/>
            <a:r>
              <a:rPr lang="ru-RU" altLang="en-US" sz="2000" b="1">
                <a:latin typeface="Bookman Old Style" panose="02050604050505020204" charset="0"/>
                <a:cs typeface="Bookman Old Style" panose="02050604050505020204" charset="0"/>
              </a:rPr>
              <a:t>Наблюдения и результаты диагностики показывают, что в результате использования данной	игры в ходе коррекционно-образовательного процесса значительно повышается словарный запас, развивается речь, дети учатся составлять предложения, маленькие рассказы, загадки а также   узнанают свою национальную культуру.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фон"/>
          <p:cNvPicPr>
            <a:picLocks noChangeAspect="1"/>
          </p:cNvPicPr>
          <p:nvPr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7005" y="2617470"/>
            <a:ext cx="9843135" cy="811530"/>
          </a:xfrm>
        </p:spPr>
        <p:txBody>
          <a:bodyPr/>
          <a:lstStyle/>
          <a:p>
            <a:pPr algn="ctr"/>
            <a:r>
              <a:rPr lang="ru-RU" altLang="en-US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фон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2950" y="4310743"/>
            <a:ext cx="11168380" cy="25466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en-US" sz="3200" b="1" dirty="0" smtClean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/>
            </a:r>
            <a:br>
              <a:rPr lang="ru-RU" altLang="en-US" sz="3200" b="1" dirty="0" smtClean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 sz="3200" b="1" dirty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/>
            </a:r>
            <a:br>
              <a:rPr lang="ru-RU" altLang="en-US" sz="3200" b="1" dirty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 sz="3200" b="1" dirty="0" smtClean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Цель </a:t>
            </a:r>
            <a:r>
              <a:rPr lang="ru-RU" altLang="en-US" sz="3200" b="1" dirty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дидактической игры: </a:t>
            </a:r>
            <a:r>
              <a:rPr lang="ru-RU" altLang="en-US" sz="3200" dirty="0">
                <a:latin typeface="Bookman Old Style" panose="02050604050505020204" charset="0"/>
                <a:cs typeface="Bookman Old Style" panose="02050604050505020204" charset="0"/>
              </a:rPr>
              <a:t>Обогащение </a:t>
            </a:r>
            <a:r>
              <a:rPr lang="ru-RU" altLang="en-US" sz="3200" dirty="0" smtClean="0">
                <a:latin typeface="Bookman Old Style" panose="02050604050505020204" charset="0"/>
                <a:cs typeface="Bookman Old Style" panose="02050604050505020204" charset="0"/>
              </a:rPr>
              <a:t>словарного </a:t>
            </a:r>
            <a:r>
              <a:rPr lang="ru-RU" altLang="en-US" sz="3200" dirty="0">
                <a:latin typeface="Bookman Old Style" panose="02050604050505020204" charset="0"/>
                <a:cs typeface="Bookman Old Style" panose="02050604050505020204" charset="0"/>
              </a:rPr>
              <a:t>запаса и </a:t>
            </a:r>
            <a:r>
              <a:rPr lang="ru-RU" altLang="en-US" sz="3200" dirty="0" smtClean="0">
                <a:latin typeface="Bookman Old Style" panose="02050604050505020204" charset="0"/>
                <a:cs typeface="Bookman Old Style" panose="02050604050505020204" charset="0"/>
              </a:rPr>
              <a:t>развитие связной речи у детей с использованием </a:t>
            </a:r>
            <a:r>
              <a:rPr lang="ru-RU" altLang="en-US" sz="3200" dirty="0">
                <a:latin typeface="Bookman Old Style" panose="02050604050505020204" charset="0"/>
                <a:cs typeface="Bookman Old Style" panose="02050604050505020204" charset="0"/>
              </a:rPr>
              <a:t>Якутской дидактической игры</a:t>
            </a:r>
            <a:br>
              <a:rPr lang="ru-RU" altLang="en-US" sz="3200" dirty="0"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 sz="3200" dirty="0">
                <a:latin typeface="Bookman Old Style" panose="02050604050505020204" charset="0"/>
                <a:cs typeface="Bookman Old Style" panose="02050604050505020204" charset="0"/>
              </a:rPr>
              <a:t> </a:t>
            </a:r>
            <a:br>
              <a:rPr lang="ru-RU" altLang="en-US" sz="3200" dirty="0"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 sz="3200" b="1" dirty="0" smtClean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Задачи</a:t>
            </a:r>
            <a:r>
              <a:rPr lang="ru-RU" altLang="en-US" sz="3200" b="1" dirty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:</a:t>
            </a:r>
            <a:br>
              <a:rPr lang="ru-RU" altLang="en-US" sz="3200" b="1" dirty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dirty="0"/>
              <a:t>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культурой народов Саха.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внимания, познавательных способностей и фантазии.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словарного запаса, развитие связной речи.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воспитывать интерес к игре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altLang="en-US" sz="2400" dirty="0">
              <a:latin typeface="Bookman Old Style" panose="02050604050505020204" charset="0"/>
              <a:cs typeface="Bookman Old Style" panose="02050604050505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фон"/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4865" y="3429000"/>
            <a:ext cx="10264140" cy="2186940"/>
          </a:xfrm>
        </p:spPr>
        <p:txBody>
          <a:bodyPr>
            <a:noAutofit/>
          </a:bodyPr>
          <a:lstStyle/>
          <a:p>
            <a:r>
              <a:rPr lang="ru-RU" altLang="en-US" sz="3200" b="1" dirty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Актуальность и адресность: </a:t>
            </a:r>
            <a:r>
              <a:rPr lang="ru-RU" altLang="en-US" sz="2800" b="1" dirty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/>
            </a:r>
            <a:br>
              <a:rPr lang="ru-RU" altLang="en-US" sz="2800" b="1" dirty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 sz="2800" dirty="0">
                <a:latin typeface="Bookman Old Style" panose="02050604050505020204" charset="0"/>
                <a:cs typeface="Bookman Old Style" panose="02050604050505020204" charset="0"/>
              </a:rPr>
              <a:t>	К сожалению, в данное время наблюдается такая проблема - как незнание своей </a:t>
            </a:r>
            <a:r>
              <a:rPr lang="ru-RU" altLang="en-US" sz="2800" dirty="0" smtClean="0">
                <a:latin typeface="Bookman Old Style" panose="02050604050505020204" charset="0"/>
                <a:cs typeface="Bookman Old Style" panose="02050604050505020204" charset="0"/>
              </a:rPr>
              <a:t>национальности</a:t>
            </a:r>
            <a:r>
              <a:rPr lang="ru-RU" altLang="en-US" sz="2800" dirty="0">
                <a:latin typeface="Bookman Old Style" panose="02050604050505020204" charset="0"/>
                <a:cs typeface="Bookman Old Style" panose="02050604050505020204" charset="0"/>
              </a:rPr>
              <a:t>, национального языка, культуры, фольклора и традиций. </a:t>
            </a:r>
            <a:br>
              <a:rPr lang="ru-RU" altLang="en-US" sz="2800" dirty="0"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 sz="2800" dirty="0">
                <a:latin typeface="Bookman Old Style" panose="02050604050505020204" charset="0"/>
                <a:cs typeface="Bookman Old Style" panose="02050604050505020204" charset="0"/>
              </a:rPr>
              <a:t>	Сегодняшний день требует приобщения детей к процессу дальнейшего развития культуры народов Якутии, ее национальной гордости, к процветанию родной земли во всех отношениях.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фон"/>
          <p:cNvPicPr>
            <a:picLocks noChangeAspect="1"/>
          </p:cNvPicPr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82345" y="2657475"/>
            <a:ext cx="9862820" cy="3373755"/>
          </a:xfrm>
        </p:spPr>
        <p:txBody>
          <a:bodyPr>
            <a:noAutofit/>
          </a:bodyPr>
          <a:lstStyle/>
          <a:p>
            <a:r>
              <a:rPr lang="ru-RU" altLang="en-US" sz="3600" u="sng" dirty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Дидактическая игра  проводится </a:t>
            </a:r>
            <a:r>
              <a:rPr lang="ru-RU" altLang="en-US" sz="3600" dirty="0">
                <a:latin typeface="Bookman Old Style" panose="02050604050505020204" charset="0"/>
                <a:cs typeface="Bookman Old Style" panose="02050604050505020204" charset="0"/>
              </a:rPr>
              <a:t>в логопедической группе логопедом и воспитателями с группой или подгруппой детей с их </a:t>
            </a:r>
            <a:r>
              <a:rPr lang="ru-RU" altLang="en-US" sz="3600" dirty="0" err="1">
                <a:latin typeface="Bookman Old Style" panose="02050604050505020204" charset="0"/>
                <a:cs typeface="Bookman Old Style" panose="02050604050505020204" charset="0"/>
              </a:rPr>
              <a:t>индививдуальными</a:t>
            </a:r>
            <a:r>
              <a:rPr lang="ru-RU" altLang="en-US" sz="3600" dirty="0">
                <a:latin typeface="Bookman Old Style" panose="02050604050505020204" charset="0"/>
                <a:cs typeface="Bookman Old Style" panose="02050604050505020204" charset="0"/>
              </a:rPr>
              <a:t> особенностями в месяц </a:t>
            </a:r>
            <a:r>
              <a:rPr lang="ru-RU" altLang="en-US" sz="3600" dirty="0" smtClean="0">
                <a:latin typeface="Bookman Old Style" panose="02050604050505020204" charset="0"/>
                <a:cs typeface="Bookman Old Style" panose="02050604050505020204" charset="0"/>
              </a:rPr>
              <a:t>2-3 раза </a:t>
            </a:r>
            <a:r>
              <a:rPr lang="ru-RU" altLang="en-US" sz="3600" dirty="0">
                <a:latin typeface="Bookman Old Style" panose="02050604050505020204" charset="0"/>
                <a:cs typeface="Bookman Old Style" panose="02050604050505020204" charset="0"/>
              </a:rPr>
              <a:t/>
            </a:r>
            <a:br>
              <a:rPr lang="ru-RU" altLang="en-US" sz="3600" dirty="0"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 sz="3600" u="sng" dirty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Комплектация:</a:t>
            </a:r>
            <a:r>
              <a:rPr lang="ru-RU" altLang="en-US" sz="3600" dirty="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 </a:t>
            </a:r>
            <a:r>
              <a:rPr lang="ru-RU" altLang="en-US" sz="3600" dirty="0">
                <a:latin typeface="Bookman Old Style" panose="02050604050505020204" charset="0"/>
                <a:cs typeface="Bookman Old Style" panose="02050604050505020204" charset="0"/>
              </a:rPr>
              <a:t> игровой барабан из ПВХ- 4 </a:t>
            </a:r>
            <a:r>
              <a:rPr lang="ru-RU" altLang="en-US" sz="3600" dirty="0" err="1">
                <a:latin typeface="Bookman Old Style" panose="02050604050505020204" charset="0"/>
                <a:cs typeface="Bookman Old Style" panose="02050604050505020204" charset="0"/>
              </a:rPr>
              <a:t>шт</a:t>
            </a:r>
            <a:r>
              <a:rPr lang="ru-RU" altLang="en-US" sz="3600" dirty="0">
                <a:latin typeface="Bookman Old Style" panose="02050604050505020204" charset="0"/>
                <a:cs typeface="Bookman Old Style" panose="02050604050505020204" charset="0"/>
              </a:rPr>
              <a:t>, диаметром 30*30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 descr="фон"/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b="1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- игра на тему "Животные"</a:t>
            </a:r>
            <a:endParaRPr lang="ru-RU" altLang="en-US" b="1"/>
          </a:p>
        </p:txBody>
      </p:sp>
      <p:pic>
        <p:nvPicPr>
          <p:cNvPr id="13" name="Замещающее содержимое 12" descr="photo_3_2024-02-27_21-34-1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47140" y="1584325"/>
            <a:ext cx="3725545" cy="4968240"/>
          </a:xfrm>
          <a:prstGeom prst="rect">
            <a:avLst/>
          </a:prstGeom>
        </p:spPr>
      </p:pic>
      <p:pic>
        <p:nvPicPr>
          <p:cNvPr id="17" name="Замещающее содержимое 16" descr="photo_3_2024-02-27_21-12-3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70525" y="1652270"/>
            <a:ext cx="6209665" cy="4657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 descr="фон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b="1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игра на тему «Цветы Якутии»</a:t>
            </a:r>
          </a:p>
        </p:txBody>
      </p:sp>
      <p:pic>
        <p:nvPicPr>
          <p:cNvPr id="7" name="Замещающее содержимое 6" descr="photo_10_2024-02-27_21-12-3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9300" y="1584325"/>
            <a:ext cx="5812790" cy="4359910"/>
          </a:xfrm>
          <a:prstGeom prst="rect">
            <a:avLst/>
          </a:prstGeom>
        </p:spPr>
      </p:pic>
      <p:pic>
        <p:nvPicPr>
          <p:cNvPr id="12" name="Замещающее содержимое 11" descr="photo_1_2024-02-27_21-34-1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606550" y="1825625"/>
            <a:ext cx="326326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фон"/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b="1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игра на тему "Дикие животные"</a:t>
            </a:r>
          </a:p>
        </p:txBody>
      </p:sp>
      <p:pic>
        <p:nvPicPr>
          <p:cNvPr id="5" name="Замещающее содержимое 4" descr="photo_1_2024-02-27_21-34-1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1045" y="1500505"/>
            <a:ext cx="3596640" cy="4796155"/>
          </a:xfrm>
          <a:prstGeom prst="rect">
            <a:avLst/>
          </a:prstGeom>
        </p:spPr>
      </p:pic>
      <p:pic>
        <p:nvPicPr>
          <p:cNvPr id="6" name="Замещающее содержимое 5" descr="photo_6_2024-02-27_21-12-3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36820" y="1500505"/>
            <a:ext cx="6423660" cy="4818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фон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b="1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- игра на тему  "Якутская национальная одежда»</a:t>
            </a:r>
          </a:p>
        </p:txBody>
      </p:sp>
      <p:pic>
        <p:nvPicPr>
          <p:cNvPr id="5" name="Замещающее содержимое 4" descr="photo_2_2024-02-27_21-34-1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16200000">
            <a:off x="405765" y="2338070"/>
            <a:ext cx="4861560" cy="3646170"/>
          </a:xfrm>
          <a:prstGeom prst="rect">
            <a:avLst/>
          </a:prstGeom>
        </p:spPr>
      </p:pic>
      <p:pic>
        <p:nvPicPr>
          <p:cNvPr id="6" name="Замещающее содержимое 5" descr="photo_9_2024-02-27_21-12-3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21350" y="1734185"/>
            <a:ext cx="604520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фон"/>
          <p:cNvPicPr>
            <a:picLocks noChangeAspect="1"/>
          </p:cNvPicPr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en-US" sz="360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  <a:t>логопедическая группа «Мичээр»</a:t>
            </a:r>
            <a:br>
              <a:rPr lang="ru-RU" altLang="en-US" sz="3600">
                <a:solidFill>
                  <a:srgbClr val="FF0000"/>
                </a:solidFill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 sz="3200" b="0">
                <a:solidFill>
                  <a:schemeClr val="tx1"/>
                </a:solidFill>
                <a:latin typeface="Bookman Old Style" panose="02050604050505020204" charset="0"/>
                <a:cs typeface="Bookman Old Style" panose="02050604050505020204" charset="0"/>
              </a:rPr>
              <a:t>воспитатель Вырдылина Л.Н.</a:t>
            </a:r>
            <a:br>
              <a:rPr lang="ru-RU" altLang="en-US" sz="3200" b="0">
                <a:solidFill>
                  <a:schemeClr val="tx1"/>
                </a:solidFill>
                <a:latin typeface="Bookman Old Style" panose="02050604050505020204" charset="0"/>
                <a:cs typeface="Bookman Old Style" panose="02050604050505020204" charset="0"/>
              </a:rPr>
            </a:br>
            <a:r>
              <a:rPr lang="ru-RU" altLang="en-US" sz="3200" b="0">
                <a:solidFill>
                  <a:schemeClr val="tx1"/>
                </a:solidFill>
                <a:latin typeface="Bookman Old Style" panose="02050604050505020204" charset="0"/>
                <a:cs typeface="Bookman Old Style" panose="02050604050505020204" charset="0"/>
              </a:rPr>
              <a:t>логопед Васильева З.П.</a:t>
            </a:r>
          </a:p>
        </p:txBody>
      </p:sp>
      <p:pic>
        <p:nvPicPr>
          <p:cNvPr id="6" name="Замещающее содержимое 5" descr="photo_1_2024-02-27_21-12-3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5735" y="1825625"/>
            <a:ext cx="6400165" cy="480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微软雅黑</vt:lpstr>
      <vt:lpstr>Arial</vt:lpstr>
      <vt:lpstr>Bookman Old Style</vt:lpstr>
      <vt:lpstr>Calibri</vt:lpstr>
      <vt:lpstr>Calibri Light</vt:lpstr>
      <vt:lpstr>Times New Roman</vt:lpstr>
      <vt:lpstr>Office Theme</vt:lpstr>
      <vt:lpstr>   Якутские дидактические игры  ФИО разработчика:  Вырдылина Любовь Николаевна</vt:lpstr>
      <vt:lpstr>  Цель дидактической игры: Обогащение словарного запаса и развитие связной речи у детей с использованием Якутской дидактической игры   Задачи: -знакомство с культурой народов Саха. - развитие внимания, познавательных способностей и фантазии. - расширение словарного запаса, развитие связной речи. · воспитывать интерес к игре. </vt:lpstr>
      <vt:lpstr>Актуальность и адресность:   К сожалению, в данное время наблюдается такая проблема - как незнание своей национальности, национального языка, культуры, фольклора и традиций.   Сегодняшний день требует приобщения детей к процессу дальнейшего развития культуры народов Якутии, ее национальной гордости, к процветанию родной земли во всех отношениях.</vt:lpstr>
      <vt:lpstr>Дидактическая игра  проводится в логопедической группе логопедом и воспитателями с группой или подгруппой детей с их индививдуальными особенностями в месяц 2-3 раза  Комплектация:  игровой барабан из ПВХ- 4 шт, диаметром 30*30</vt:lpstr>
      <vt:lpstr>- игра на тему "Животные"</vt:lpstr>
      <vt:lpstr>игра на тему «Цветы Якутии»</vt:lpstr>
      <vt:lpstr>игра на тему "Дикие животные"</vt:lpstr>
      <vt:lpstr>- игра на тему  "Якутская национальная одежда»</vt:lpstr>
      <vt:lpstr>логопедическая группа «Мичээр» воспитатель Вырдылина Л.Н. логопед Васильева З.П.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мичээр</dc:creator>
  <cp:lastModifiedBy>мичээр</cp:lastModifiedBy>
  <cp:revision>5</cp:revision>
  <dcterms:created xsi:type="dcterms:W3CDTF">2024-02-27T12:13:25Z</dcterms:created>
  <dcterms:modified xsi:type="dcterms:W3CDTF">2024-03-01T04:29:34Z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1049-12.2.0.13431</vt:lpwstr>
  </property>
  <property fmtid="{D5CDD505-2E9C-101B-9397-08002B2CF9AE}" pid="3" name="ICV">
    <vt:lpwstr>D6BD8E5F8903458680814FA8EF0DFBDD_13</vt:lpwstr>
  </property>
</Properties>
</file>